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83" r:id="rId5"/>
  </p:sldMasterIdLst>
  <p:notesMasterIdLst>
    <p:notesMasterId r:id="rId37"/>
  </p:notesMasterIdLst>
  <p:sldIdLst>
    <p:sldId id="1940" r:id="rId6"/>
    <p:sldId id="1903" r:id="rId7"/>
    <p:sldId id="1956" r:id="rId8"/>
    <p:sldId id="1934" r:id="rId9"/>
    <p:sldId id="1974" r:id="rId10"/>
    <p:sldId id="1959" r:id="rId11"/>
    <p:sldId id="1960" r:id="rId12"/>
    <p:sldId id="1961" r:id="rId13"/>
    <p:sldId id="1962" r:id="rId14"/>
    <p:sldId id="1963" r:id="rId15"/>
    <p:sldId id="1976" r:id="rId16"/>
    <p:sldId id="1977" r:id="rId17"/>
    <p:sldId id="1943" r:id="rId18"/>
    <p:sldId id="1978" r:id="rId19"/>
    <p:sldId id="1945" r:id="rId20"/>
    <p:sldId id="1979" r:id="rId21"/>
    <p:sldId id="1981" r:id="rId22"/>
    <p:sldId id="1982" r:id="rId23"/>
    <p:sldId id="1948" r:id="rId24"/>
    <p:sldId id="1967" r:id="rId25"/>
    <p:sldId id="1984" r:id="rId26"/>
    <p:sldId id="1983" r:id="rId27"/>
    <p:sldId id="1986" r:id="rId28"/>
    <p:sldId id="1987" r:id="rId29"/>
    <p:sldId id="1990" r:id="rId30"/>
    <p:sldId id="1988" r:id="rId31"/>
    <p:sldId id="1971" r:id="rId32"/>
    <p:sldId id="1972" r:id="rId33"/>
    <p:sldId id="1989" r:id="rId34"/>
    <p:sldId id="1949" r:id="rId35"/>
    <p:sldId id="1937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18053AE-FACE-4F14-97CA-5DDDE8755669}">
          <p14:sldIdLst>
            <p14:sldId id="1940"/>
            <p14:sldId id="1903"/>
            <p14:sldId id="1956"/>
            <p14:sldId id="1934"/>
            <p14:sldId id="1974"/>
            <p14:sldId id="1959"/>
            <p14:sldId id="1960"/>
            <p14:sldId id="1961"/>
            <p14:sldId id="1962"/>
            <p14:sldId id="1963"/>
            <p14:sldId id="1976"/>
            <p14:sldId id="1977"/>
            <p14:sldId id="1943"/>
            <p14:sldId id="1978"/>
            <p14:sldId id="1945"/>
            <p14:sldId id="1979"/>
            <p14:sldId id="1981"/>
            <p14:sldId id="1982"/>
            <p14:sldId id="1948"/>
            <p14:sldId id="1967"/>
            <p14:sldId id="1984"/>
            <p14:sldId id="1983"/>
            <p14:sldId id="1986"/>
            <p14:sldId id="1987"/>
            <p14:sldId id="1990"/>
            <p14:sldId id="1988"/>
            <p14:sldId id="1971"/>
            <p14:sldId id="1972"/>
            <p14:sldId id="1989"/>
            <p14:sldId id="1949"/>
            <p14:sldId id="19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 Maritza Triana" initials="AMT" lastIdx="1" clrIdx="0">
    <p:extLst>
      <p:ext uri="{19B8F6BF-5375-455C-9EA6-DF929625EA0E}">
        <p15:presenceInfo xmlns:p15="http://schemas.microsoft.com/office/powerpoint/2012/main" userId="S::atriana@ifc.org::7a8e724e-7f0b-44fb-85b5-74697160e8a5" providerId="AD"/>
      </p:ext>
    </p:extLst>
  </p:cmAuthor>
  <p:cmAuthor id="2" name="Diana Baird" initials="DB" lastIdx="17" clrIdx="1">
    <p:extLst>
      <p:ext uri="{19B8F6BF-5375-455C-9EA6-DF929625EA0E}">
        <p15:presenceInfo xmlns:p15="http://schemas.microsoft.com/office/powerpoint/2012/main" userId="S::dbaird@ifc.org::9a15ee8b-78c6-4026-b573-24efef9b25e8" providerId="AD"/>
      </p:ext>
    </p:extLst>
  </p:cmAuthor>
  <p:cmAuthor id="3" name="CEG" initials="DB" lastIdx="1" clrIdx="2">
    <p:extLst>
      <p:ext uri="{19B8F6BF-5375-455C-9EA6-DF929625EA0E}">
        <p15:presenceInfo xmlns:p15="http://schemas.microsoft.com/office/powerpoint/2012/main" userId="CE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245"/>
    <a:srgbClr val="5C828A"/>
    <a:srgbClr val="7098A0"/>
    <a:srgbClr val="243336"/>
    <a:srgbClr val="C58006"/>
    <a:srgbClr val="00B0EF"/>
    <a:srgbClr val="595959"/>
    <a:srgbClr val="161F24"/>
    <a:srgbClr val="24648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6AE0A-B753-4C29-B49F-B24853B6CDD4}" v="111" dt="2022-09-13T18:31:51.769"/>
    <p1510:client id="{4A99C012-ADBB-4E31-9D28-3EFA50AD7CF1}" v="22" dt="2022-09-13T20:44:41.522"/>
    <p1510:client id="{64F788F2-A8AD-5B27-4743-50BCAAE8336C}" v="115" dt="2022-09-13T16:03:43.893"/>
    <p1510:client id="{697A16B6-F6D6-EEAB-A3B2-2BD40B5EE08F}" v="4" dt="2022-09-13T16:58:40.647"/>
    <p1510:client id="{B0AC3C9D-B11D-DF48-8FD6-9D0419361DF6}" v="9" dt="2022-09-13T16:45:23.120"/>
    <p1510:client id="{BBB2DCAB-ABF1-45D5-BDF9-15BBD942FDA8}" v="98" dt="2022-09-14T12:08:06.236"/>
    <p1510:client id="{D51BE76B-2F65-2A67-2972-1BE6AC089E35}" v="3" dt="2022-09-14T08:52:52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Chuzhakova" userId="S::echuzhakova@ifc.org::60337319-2a8d-4270-ba36-50947210937a" providerId="AD" clId="Web-{D51BE76B-2F65-2A67-2972-1BE6AC089E35}"/>
    <pc:docChg chg="modSld">
      <pc:chgData name="Elena Chuzhakova" userId="S::echuzhakova@ifc.org::60337319-2a8d-4270-ba36-50947210937a" providerId="AD" clId="Web-{D51BE76B-2F65-2A67-2972-1BE6AC089E35}" dt="2022-09-14T08:52:52.539" v="2" actId="20577"/>
      <pc:docMkLst>
        <pc:docMk/>
      </pc:docMkLst>
      <pc:sldChg chg="modSp">
        <pc:chgData name="Elena Chuzhakova" userId="S::echuzhakova@ifc.org::60337319-2a8d-4270-ba36-50947210937a" providerId="AD" clId="Web-{D51BE76B-2F65-2A67-2972-1BE6AC089E35}" dt="2022-09-14T08:52:52.539" v="2" actId="20577"/>
        <pc:sldMkLst>
          <pc:docMk/>
          <pc:sldMk cId="2389365100" sldId="1974"/>
        </pc:sldMkLst>
        <pc:spChg chg="mod">
          <ac:chgData name="Elena Chuzhakova" userId="S::echuzhakova@ifc.org::60337319-2a8d-4270-ba36-50947210937a" providerId="AD" clId="Web-{D51BE76B-2F65-2A67-2972-1BE6AC089E35}" dt="2022-09-14T08:52:52.539" v="2" actId="20577"/>
          <ac:spMkLst>
            <pc:docMk/>
            <pc:sldMk cId="2389365100" sldId="1974"/>
            <ac:spMk id="3" creationId="{447FB45E-28C1-4B97-BF09-9AA07AF24665}"/>
          </ac:spMkLst>
        </pc:spChg>
      </pc:sldChg>
    </pc:docChg>
  </pc:docChgLst>
  <pc:docChgLst>
    <pc:chgData name="Adriana Maritza Triana" userId="S::atriana@ifc.org::7a8e724e-7f0b-44fb-85b5-74697160e8a5" providerId="AD" clId="Web-{64F788F2-A8AD-5B27-4743-50BCAAE8336C}"/>
    <pc:docChg chg="delSld modSld modSection">
      <pc:chgData name="Adriana Maritza Triana" userId="S::atriana@ifc.org::7a8e724e-7f0b-44fb-85b5-74697160e8a5" providerId="AD" clId="Web-{64F788F2-A8AD-5B27-4743-50BCAAE8336C}" dt="2022-09-13T16:03:43.550" v="95" actId="20577"/>
      <pc:docMkLst>
        <pc:docMk/>
      </pc:docMkLst>
      <pc:sldChg chg="modSp">
        <pc:chgData name="Adriana Maritza Triana" userId="S::atriana@ifc.org::7a8e724e-7f0b-44fb-85b5-74697160e8a5" providerId="AD" clId="Web-{64F788F2-A8AD-5B27-4743-50BCAAE8336C}" dt="2022-09-13T16:01:43.156" v="79" actId="20577"/>
        <pc:sldMkLst>
          <pc:docMk/>
          <pc:sldMk cId="0" sldId="1940"/>
        </pc:sldMkLst>
        <pc:spChg chg="mod">
          <ac:chgData name="Adriana Maritza Triana" userId="S::atriana@ifc.org::7a8e724e-7f0b-44fb-85b5-74697160e8a5" providerId="AD" clId="Web-{64F788F2-A8AD-5B27-4743-50BCAAE8336C}" dt="2022-09-13T16:01:43.156" v="79" actId="20577"/>
          <ac:spMkLst>
            <pc:docMk/>
            <pc:sldMk cId="0" sldId="1940"/>
            <ac:spMk id="6" creationId="{14329173-1A4F-48A2-8553-251A88B9BDE2}"/>
          </ac:spMkLst>
        </pc:spChg>
      </pc:sldChg>
      <pc:sldChg chg="del">
        <pc:chgData name="Adriana Maritza Triana" userId="S::atriana@ifc.org::7a8e724e-7f0b-44fb-85b5-74697160e8a5" providerId="AD" clId="Web-{64F788F2-A8AD-5B27-4743-50BCAAE8336C}" dt="2022-09-13T16:00:52.779" v="77"/>
        <pc:sldMkLst>
          <pc:docMk/>
          <pc:sldMk cId="3443150735" sldId="1942"/>
        </pc:sldMkLst>
      </pc:sldChg>
      <pc:sldChg chg="modSp">
        <pc:chgData name="Adriana Maritza Triana" userId="S::atriana@ifc.org::7a8e724e-7f0b-44fb-85b5-74697160e8a5" providerId="AD" clId="Web-{64F788F2-A8AD-5B27-4743-50BCAAE8336C}" dt="2022-09-13T16:03:43.550" v="95" actId="20577"/>
        <pc:sldMkLst>
          <pc:docMk/>
          <pc:sldMk cId="2154100930" sldId="1943"/>
        </pc:sldMkLst>
        <pc:spChg chg="mod">
          <ac:chgData name="Adriana Maritza Triana" userId="S::atriana@ifc.org::7a8e724e-7f0b-44fb-85b5-74697160e8a5" providerId="AD" clId="Web-{64F788F2-A8AD-5B27-4743-50BCAAE8336C}" dt="2022-09-13T16:03:43.550" v="95" actId="20577"/>
          <ac:spMkLst>
            <pc:docMk/>
            <pc:sldMk cId="2154100930" sldId="1943"/>
            <ac:spMk id="24" creationId="{DBA5CBBF-46C9-7285-35ED-F76347C303B5}"/>
          </ac:spMkLst>
        </pc:spChg>
      </pc:sldChg>
      <pc:sldChg chg="modSp">
        <pc:chgData name="Adriana Maritza Triana" userId="S::atriana@ifc.org::7a8e724e-7f0b-44fb-85b5-74697160e8a5" providerId="AD" clId="Web-{64F788F2-A8AD-5B27-4743-50BCAAE8336C}" dt="2022-09-13T15:47:51.304" v="0" actId="20577"/>
        <pc:sldMkLst>
          <pc:docMk/>
          <pc:sldMk cId="4164924912" sldId="1956"/>
        </pc:sldMkLst>
        <pc:spChg chg="mod">
          <ac:chgData name="Adriana Maritza Triana" userId="S::atriana@ifc.org::7a8e724e-7f0b-44fb-85b5-74697160e8a5" providerId="AD" clId="Web-{64F788F2-A8AD-5B27-4743-50BCAAE8336C}" dt="2022-09-13T15:47:51.304" v="0" actId="20577"/>
          <ac:spMkLst>
            <pc:docMk/>
            <pc:sldMk cId="4164924912" sldId="1956"/>
            <ac:spMk id="27" creationId="{FDBDDAE3-CAE3-21BF-6B64-5B317D661976}"/>
          </ac:spMkLst>
        </pc:spChg>
      </pc:sldChg>
      <pc:sldChg chg="modSp">
        <pc:chgData name="Adriana Maritza Triana" userId="S::atriana@ifc.org::7a8e724e-7f0b-44fb-85b5-74697160e8a5" providerId="AD" clId="Web-{64F788F2-A8AD-5B27-4743-50BCAAE8336C}" dt="2022-09-13T16:00:15.794" v="76" actId="20577"/>
        <pc:sldMkLst>
          <pc:docMk/>
          <pc:sldMk cId="3915648550" sldId="1961"/>
        </pc:sldMkLst>
        <pc:spChg chg="mod">
          <ac:chgData name="Adriana Maritza Triana" userId="S::atriana@ifc.org::7a8e724e-7f0b-44fb-85b5-74697160e8a5" providerId="AD" clId="Web-{64F788F2-A8AD-5B27-4743-50BCAAE8336C}" dt="2022-09-13T16:00:15.794" v="76" actId="20577"/>
          <ac:spMkLst>
            <pc:docMk/>
            <pc:sldMk cId="3915648550" sldId="1961"/>
            <ac:spMk id="3" creationId="{373153B7-9983-45A2-97E8-B6D7E37CF898}"/>
          </ac:spMkLst>
        </pc:spChg>
      </pc:sldChg>
      <pc:sldChg chg="addSp modSp">
        <pc:chgData name="Adriana Maritza Triana" userId="S::atriana@ifc.org::7a8e724e-7f0b-44fb-85b5-74697160e8a5" providerId="AD" clId="Web-{64F788F2-A8AD-5B27-4743-50BCAAE8336C}" dt="2022-09-13T15:56:24.334" v="73" actId="1076"/>
        <pc:sldMkLst>
          <pc:docMk/>
          <pc:sldMk cId="2389365100" sldId="1974"/>
        </pc:sldMkLst>
        <pc:spChg chg="mod">
          <ac:chgData name="Adriana Maritza Triana" userId="S::atriana@ifc.org::7a8e724e-7f0b-44fb-85b5-74697160e8a5" providerId="AD" clId="Web-{64F788F2-A8AD-5B27-4743-50BCAAE8336C}" dt="2022-09-13T15:55:12.551" v="55" actId="20577"/>
          <ac:spMkLst>
            <pc:docMk/>
            <pc:sldMk cId="2389365100" sldId="1974"/>
            <ac:spMk id="3" creationId="{447FB45E-28C1-4B97-BF09-9AA07AF24665}"/>
          </ac:spMkLst>
        </pc:spChg>
        <pc:spChg chg="add mod">
          <ac:chgData name="Adriana Maritza Triana" userId="S::atriana@ifc.org::7a8e724e-7f0b-44fb-85b5-74697160e8a5" providerId="AD" clId="Web-{64F788F2-A8AD-5B27-4743-50BCAAE8336C}" dt="2022-09-13T15:56:21.131" v="72" actId="1076"/>
          <ac:spMkLst>
            <pc:docMk/>
            <pc:sldMk cId="2389365100" sldId="1974"/>
            <ac:spMk id="4" creationId="{71F8AAED-9B72-9738-35E6-1EAA83A5A5BB}"/>
          </ac:spMkLst>
        </pc:spChg>
        <pc:spChg chg="add mod">
          <ac:chgData name="Adriana Maritza Triana" userId="S::atriana@ifc.org::7a8e724e-7f0b-44fb-85b5-74697160e8a5" providerId="AD" clId="Web-{64F788F2-A8AD-5B27-4743-50BCAAE8336C}" dt="2022-09-13T15:56:24.334" v="73" actId="1076"/>
          <ac:spMkLst>
            <pc:docMk/>
            <pc:sldMk cId="2389365100" sldId="1974"/>
            <ac:spMk id="5" creationId="{08716C1E-8F2E-6E41-F3CB-FA54EDCC1CD0}"/>
          </ac:spMkLst>
        </pc:spChg>
        <pc:spChg chg="mod">
          <ac:chgData name="Adriana Maritza Triana" userId="S::atriana@ifc.org::7a8e724e-7f0b-44fb-85b5-74697160e8a5" providerId="AD" clId="Web-{64F788F2-A8AD-5B27-4743-50BCAAE8336C}" dt="2022-09-13T15:50:12.355" v="13" actId="1076"/>
          <ac:spMkLst>
            <pc:docMk/>
            <pc:sldMk cId="2389365100" sldId="1974"/>
            <ac:spMk id="7" creationId="{07FF5ABB-E6D2-45D4-965B-6D17C2A6B708}"/>
          </ac:spMkLst>
        </pc:spChg>
        <pc:spChg chg="mod">
          <ac:chgData name="Adriana Maritza Triana" userId="S::atriana@ifc.org::7a8e724e-7f0b-44fb-85b5-74697160e8a5" providerId="AD" clId="Web-{64F788F2-A8AD-5B27-4743-50BCAAE8336C}" dt="2022-09-13T15:56:15.287" v="71" actId="20577"/>
          <ac:spMkLst>
            <pc:docMk/>
            <pc:sldMk cId="2389365100" sldId="1974"/>
            <ac:spMk id="13" creationId="{0EF0CB43-F5DC-E279-6935-3E3D8D781450}"/>
          </ac:spMkLst>
        </pc:spChg>
      </pc:sldChg>
    </pc:docChg>
  </pc:docChgLst>
  <pc:docChgLst>
    <pc:chgData name="Sofie Fleischer Michaelsen" userId="bb7bcf8f-cb90-4bbb-8e3b-3de076a130f3" providerId="ADAL" clId="{BBB2DCAB-ABF1-45D5-BDF9-15BBD942FDA8}"/>
    <pc:docChg chg="modSld">
      <pc:chgData name="Sofie Fleischer Michaelsen" userId="bb7bcf8f-cb90-4bbb-8e3b-3de076a130f3" providerId="ADAL" clId="{BBB2DCAB-ABF1-45D5-BDF9-15BBD942FDA8}" dt="2022-09-14T12:08:06.236" v="97" actId="20577"/>
      <pc:docMkLst>
        <pc:docMk/>
      </pc:docMkLst>
      <pc:sldChg chg="modSp mod">
        <pc:chgData name="Sofie Fleischer Michaelsen" userId="bb7bcf8f-cb90-4bbb-8e3b-3de076a130f3" providerId="ADAL" clId="{BBB2DCAB-ABF1-45D5-BDF9-15BBD942FDA8}" dt="2022-09-14T12:08:06.236" v="97" actId="20577"/>
        <pc:sldMkLst>
          <pc:docMk/>
          <pc:sldMk cId="2389365100" sldId="1974"/>
        </pc:sldMkLst>
        <pc:spChg chg="mod">
          <ac:chgData name="Sofie Fleischer Michaelsen" userId="bb7bcf8f-cb90-4bbb-8e3b-3de076a130f3" providerId="ADAL" clId="{BBB2DCAB-ABF1-45D5-BDF9-15BBD942FDA8}" dt="2022-09-14T12:07:43.955" v="77" actId="20577"/>
          <ac:spMkLst>
            <pc:docMk/>
            <pc:sldMk cId="2389365100" sldId="1974"/>
            <ac:spMk id="3" creationId="{447FB45E-28C1-4B97-BF09-9AA07AF24665}"/>
          </ac:spMkLst>
        </pc:spChg>
        <pc:spChg chg="mod">
          <ac:chgData name="Sofie Fleischer Michaelsen" userId="bb7bcf8f-cb90-4bbb-8e3b-3de076a130f3" providerId="ADAL" clId="{BBB2DCAB-ABF1-45D5-BDF9-15BBD942FDA8}" dt="2022-09-14T12:08:06.236" v="97" actId="20577"/>
          <ac:spMkLst>
            <pc:docMk/>
            <pc:sldMk cId="2389365100" sldId="1974"/>
            <ac:spMk id="13" creationId="{0EF0CB43-F5DC-E279-6935-3E3D8D781450}"/>
          </ac:spMkLst>
        </pc:spChg>
      </pc:sldChg>
    </pc:docChg>
  </pc:docChgLst>
  <pc:docChgLst>
    <pc:chgData name="Tigist Fantaye-Getachew" userId="9bab8dbf-f024-40ee-a676-52bfa9f50f55" providerId="ADAL" clId="{4A99C012-ADBB-4E31-9D28-3EFA50AD7CF1}"/>
    <pc:docChg chg="delSld modSld modSection">
      <pc:chgData name="Tigist Fantaye-Getachew" userId="9bab8dbf-f024-40ee-a676-52bfa9f50f55" providerId="ADAL" clId="{4A99C012-ADBB-4E31-9D28-3EFA50AD7CF1}" dt="2022-09-13T20:47:42.720" v="39" actId="20577"/>
      <pc:docMkLst>
        <pc:docMk/>
      </pc:docMkLst>
      <pc:sldChg chg="modSp mod">
        <pc:chgData name="Tigist Fantaye-Getachew" userId="9bab8dbf-f024-40ee-a676-52bfa9f50f55" providerId="ADAL" clId="{4A99C012-ADBB-4E31-9D28-3EFA50AD7CF1}" dt="2022-09-13T20:47:42.720" v="39" actId="20577"/>
        <pc:sldMkLst>
          <pc:docMk/>
          <pc:sldMk cId="2389365100" sldId="1974"/>
        </pc:sldMkLst>
        <pc:spChg chg="mod">
          <ac:chgData name="Tigist Fantaye-Getachew" userId="9bab8dbf-f024-40ee-a676-52bfa9f50f55" providerId="ADAL" clId="{4A99C012-ADBB-4E31-9D28-3EFA50AD7CF1}" dt="2022-09-13T20:47:42.720" v="39" actId="20577"/>
          <ac:spMkLst>
            <pc:docMk/>
            <pc:sldMk cId="2389365100" sldId="1974"/>
            <ac:spMk id="13" creationId="{0EF0CB43-F5DC-E279-6935-3E3D8D781450}"/>
          </ac:spMkLst>
        </pc:spChg>
      </pc:sldChg>
      <pc:sldChg chg="modSp mod modAnim">
        <pc:chgData name="Tigist Fantaye-Getachew" userId="9bab8dbf-f024-40ee-a676-52bfa9f50f55" providerId="ADAL" clId="{4A99C012-ADBB-4E31-9D28-3EFA50AD7CF1}" dt="2022-09-13T20:41:19.360" v="21" actId="1076"/>
        <pc:sldMkLst>
          <pc:docMk/>
          <pc:sldMk cId="686017967" sldId="1978"/>
        </pc:sldMkLst>
        <pc:spChg chg="mod">
          <ac:chgData name="Tigist Fantaye-Getachew" userId="9bab8dbf-f024-40ee-a676-52bfa9f50f55" providerId="ADAL" clId="{4A99C012-ADBB-4E31-9D28-3EFA50AD7CF1}" dt="2022-09-13T20:41:19.360" v="21" actId="1076"/>
          <ac:spMkLst>
            <pc:docMk/>
            <pc:sldMk cId="686017967" sldId="1978"/>
            <ac:spMk id="8" creationId="{8F0DF5BD-A741-4E6E-BE89-339AF1B11754}"/>
          </ac:spMkLst>
        </pc:spChg>
      </pc:sldChg>
      <pc:sldChg chg="del mod modAnim modShow">
        <pc:chgData name="Tigist Fantaye-Getachew" userId="9bab8dbf-f024-40ee-a676-52bfa9f50f55" providerId="ADAL" clId="{4A99C012-ADBB-4E31-9D28-3EFA50AD7CF1}" dt="2022-09-13T20:45:29.469" v="24" actId="2696"/>
        <pc:sldMkLst>
          <pc:docMk/>
          <pc:sldMk cId="2656654914" sldId="1985"/>
        </pc:sldMkLst>
      </pc:sldChg>
    </pc:docChg>
  </pc:docChgLst>
  <pc:docChgLst>
    <pc:chgData name="Adriana Maritza Triana" userId="7a8e724e-7f0b-44fb-85b5-74697160e8a5" providerId="ADAL" clId="{1406AE0A-B753-4C29-B49F-B24853B6CDD4}"/>
    <pc:docChg chg="undo redo custSel modSld">
      <pc:chgData name="Adriana Maritza Triana" userId="7a8e724e-7f0b-44fb-85b5-74697160e8a5" providerId="ADAL" clId="{1406AE0A-B753-4C29-B49F-B24853B6CDD4}" dt="2022-09-13T18:33:44.364" v="337" actId="1035"/>
      <pc:docMkLst>
        <pc:docMk/>
      </pc:docMkLst>
      <pc:sldChg chg="modAnim">
        <pc:chgData name="Adriana Maritza Triana" userId="7a8e724e-7f0b-44fb-85b5-74697160e8a5" providerId="ADAL" clId="{1406AE0A-B753-4C29-B49F-B24853B6CDD4}" dt="2022-09-13T16:50:07.239" v="6"/>
        <pc:sldMkLst>
          <pc:docMk/>
          <pc:sldMk cId="2154100930" sldId="1943"/>
        </pc:sldMkLst>
      </pc:sldChg>
      <pc:sldChg chg="modAnim">
        <pc:chgData name="Adriana Maritza Triana" userId="7a8e724e-7f0b-44fb-85b5-74697160e8a5" providerId="ADAL" clId="{1406AE0A-B753-4C29-B49F-B24853B6CDD4}" dt="2022-09-13T16:51:48.154" v="8"/>
        <pc:sldMkLst>
          <pc:docMk/>
          <pc:sldMk cId="686017967" sldId="1978"/>
        </pc:sldMkLst>
      </pc:sldChg>
      <pc:sldChg chg="addSp delSp modSp mod addAnim delAnim modAnim">
        <pc:chgData name="Adriana Maritza Triana" userId="7a8e724e-7f0b-44fb-85b5-74697160e8a5" providerId="ADAL" clId="{1406AE0A-B753-4C29-B49F-B24853B6CDD4}" dt="2022-09-13T18:33:44.364" v="337" actId="1035"/>
        <pc:sldMkLst>
          <pc:docMk/>
          <pc:sldMk cId="2656654914" sldId="1985"/>
        </pc:sldMkLst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7" creationId="{5E19CC51-D8D9-1047-AF9E-C145419FA11F}"/>
          </ac:spMkLst>
        </pc:spChg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9" creationId="{CA276E30-0205-B112-3944-529D788CBA12}"/>
          </ac:spMkLst>
        </pc:spChg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10" creationId="{22AA33F7-F552-444E-8727-670680D058B6}"/>
          </ac:spMkLst>
        </pc:spChg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11" creationId="{2041F6F1-A6C9-C788-5E2D-B415ED254BBA}"/>
          </ac:spMkLst>
        </pc:spChg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12" creationId="{35628C02-1C93-44EF-9242-0D8B2EB24C9F}"/>
          </ac:spMkLst>
        </pc:spChg>
        <pc:spChg chg="add del mod">
          <ac:chgData name="Adriana Maritza Triana" userId="7a8e724e-7f0b-44fb-85b5-74697160e8a5" providerId="ADAL" clId="{1406AE0A-B753-4C29-B49F-B24853B6CDD4}" dt="2022-09-13T18:26:15.713" v="236" actId="1076"/>
          <ac:spMkLst>
            <pc:docMk/>
            <pc:sldMk cId="2656654914" sldId="1985"/>
            <ac:spMk id="15" creationId="{36667285-37CD-49D6-9839-EC208085F88C}"/>
          </ac:spMkLst>
        </pc:spChg>
        <pc:spChg chg="add del mod">
          <ac:chgData name="Adriana Maritza Triana" userId="7a8e724e-7f0b-44fb-85b5-74697160e8a5" providerId="ADAL" clId="{1406AE0A-B753-4C29-B49F-B24853B6CDD4}" dt="2022-09-13T18:33:27.851" v="329" actId="1035"/>
          <ac:spMkLst>
            <pc:docMk/>
            <pc:sldMk cId="2656654914" sldId="1985"/>
            <ac:spMk id="16" creationId="{20D28062-EEC5-4D33-82E3-F15FFD6ED331}"/>
          </ac:spMkLst>
        </pc:spChg>
        <pc:spChg chg="add del mod">
          <ac:chgData name="Adriana Maritza Triana" userId="7a8e724e-7f0b-44fb-85b5-74697160e8a5" providerId="ADAL" clId="{1406AE0A-B753-4C29-B49F-B24853B6CDD4}" dt="2022-09-13T18:32:12.024" v="312" actId="14100"/>
          <ac:spMkLst>
            <pc:docMk/>
            <pc:sldMk cId="2656654914" sldId="1985"/>
            <ac:spMk id="17" creationId="{9DBAE274-C2AF-4DFD-9284-41A48F566DD2}"/>
          </ac:spMkLst>
        </pc:spChg>
        <pc:spChg chg="add del mod">
          <ac:chgData name="Adriana Maritza Triana" userId="7a8e724e-7f0b-44fb-85b5-74697160e8a5" providerId="ADAL" clId="{1406AE0A-B753-4C29-B49F-B24853B6CDD4}" dt="2022-09-13T18:33:16.842" v="324" actId="1036"/>
          <ac:spMkLst>
            <pc:docMk/>
            <pc:sldMk cId="2656654914" sldId="1985"/>
            <ac:spMk id="18" creationId="{02649BBC-7D94-42EE-866B-F4740C08B4FA}"/>
          </ac:spMkLst>
        </pc:spChg>
        <pc:spChg chg="add del mod">
          <ac:chgData name="Adriana Maritza Triana" userId="7a8e724e-7f0b-44fb-85b5-74697160e8a5" providerId="ADAL" clId="{1406AE0A-B753-4C29-B49F-B24853B6CDD4}" dt="2022-09-13T18:33:16.842" v="324" actId="1036"/>
          <ac:spMkLst>
            <pc:docMk/>
            <pc:sldMk cId="2656654914" sldId="1985"/>
            <ac:spMk id="19" creationId="{49C02F87-D16F-4A0E-A2A8-D708764C0DE8}"/>
          </ac:spMkLst>
        </pc:spChg>
        <pc:spChg chg="add del mod">
          <ac:chgData name="Adriana Maritza Triana" userId="7a8e724e-7f0b-44fb-85b5-74697160e8a5" providerId="ADAL" clId="{1406AE0A-B753-4C29-B49F-B24853B6CDD4}" dt="2022-09-13T18:26:15.361" v="235" actId="14100"/>
          <ac:spMkLst>
            <pc:docMk/>
            <pc:sldMk cId="2656654914" sldId="1985"/>
            <ac:spMk id="20" creationId="{F6162044-C7F3-4782-8F06-298607A0094E}"/>
          </ac:spMkLst>
        </pc:spChg>
        <pc:spChg chg="add del mod">
          <ac:chgData name="Adriana Maritza Triana" userId="7a8e724e-7f0b-44fb-85b5-74697160e8a5" providerId="ADAL" clId="{1406AE0A-B753-4C29-B49F-B24853B6CDD4}" dt="2022-09-13T18:29:11.297" v="287" actId="478"/>
          <ac:spMkLst>
            <pc:docMk/>
            <pc:sldMk cId="2656654914" sldId="1985"/>
            <ac:spMk id="24" creationId="{D4BD42E0-5C9F-4060-9ED1-9EF9C9E3ACE0}"/>
          </ac:spMkLst>
        </pc:spChg>
        <pc:spChg chg="add mod">
          <ac:chgData name="Adriana Maritza Triana" userId="7a8e724e-7f0b-44fb-85b5-74697160e8a5" providerId="ADAL" clId="{1406AE0A-B753-4C29-B49F-B24853B6CDD4}" dt="2022-09-13T18:31:34.813" v="307" actId="207"/>
          <ac:spMkLst>
            <pc:docMk/>
            <pc:sldMk cId="2656654914" sldId="1985"/>
            <ac:spMk id="25" creationId="{C5CD7D53-B8DD-47F4-A1B4-6072D2028850}"/>
          </ac:spMkLst>
        </pc:spChg>
        <pc:picChg chg="add del mod">
          <ac:chgData name="Adriana Maritza Triana" userId="7a8e724e-7f0b-44fb-85b5-74697160e8a5" providerId="ADAL" clId="{1406AE0A-B753-4C29-B49F-B24853B6CDD4}" dt="2022-09-13T18:26:14.516" v="233" actId="478"/>
          <ac:picMkLst>
            <pc:docMk/>
            <pc:sldMk cId="2656654914" sldId="1985"/>
            <ac:picMk id="6" creationId="{1AED79FD-6557-004D-0E96-C8A236F88EFC}"/>
          </ac:picMkLst>
        </pc:picChg>
        <pc:picChg chg="add del mod">
          <ac:chgData name="Adriana Maritza Triana" userId="7a8e724e-7f0b-44fb-85b5-74697160e8a5" providerId="ADAL" clId="{1406AE0A-B753-4C29-B49F-B24853B6CDD4}" dt="2022-09-13T18:33:44.364" v="337" actId="1035"/>
          <ac:picMkLst>
            <pc:docMk/>
            <pc:sldMk cId="2656654914" sldId="1985"/>
            <ac:picMk id="8" creationId="{D0B0F355-2D73-4149-B774-F700AF8A89A3}"/>
          </ac:picMkLst>
        </pc:picChg>
        <pc:cxnChg chg="add del mod ord">
          <ac:chgData name="Adriana Maritza Triana" userId="7a8e724e-7f0b-44fb-85b5-74697160e8a5" providerId="ADAL" clId="{1406AE0A-B753-4C29-B49F-B24853B6CDD4}" dt="2022-09-13T18:32:25.994" v="315" actId="478"/>
          <ac:cxnSpMkLst>
            <pc:docMk/>
            <pc:sldMk cId="2656654914" sldId="1985"/>
            <ac:cxnSpMk id="13" creationId="{A78B4570-A7B2-4212-AEC0-475D37AEA059}"/>
          </ac:cxnSpMkLst>
        </pc:cxnChg>
        <pc:cxnChg chg="add del mod">
          <ac:chgData name="Adriana Maritza Triana" userId="7a8e724e-7f0b-44fb-85b5-74697160e8a5" providerId="ADAL" clId="{1406AE0A-B753-4C29-B49F-B24853B6CDD4}" dt="2022-09-13T18:33:16.842" v="324" actId="1036"/>
          <ac:cxnSpMkLst>
            <pc:docMk/>
            <pc:sldMk cId="2656654914" sldId="1985"/>
            <ac:cxnSpMk id="14" creationId="{8CA227A0-5E1A-4C40-9D11-A73AB2CC2A2D}"/>
          </ac:cxnSpMkLst>
        </pc:cxnChg>
      </pc:sldChg>
      <pc:sldChg chg="addSp delSp modSp mod modAnim">
        <pc:chgData name="Adriana Maritza Triana" userId="7a8e724e-7f0b-44fb-85b5-74697160e8a5" providerId="ADAL" clId="{1406AE0A-B753-4C29-B49F-B24853B6CDD4}" dt="2022-09-13T18:31:56.290" v="310" actId="1076"/>
        <pc:sldMkLst>
          <pc:docMk/>
          <pc:sldMk cId="2860540023" sldId="1988"/>
        </pc:sldMkLst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14" creationId="{41CB6B03-0CB5-4011-9B09-F95E72E48743}"/>
          </ac:spMkLst>
        </pc:spChg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15" creationId="{289BB574-9485-40F6-9854-F5572BF3E92B}"/>
          </ac:spMkLst>
        </pc:spChg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17" creationId="{94B43815-B242-4729-9E19-6DD110F898F0}"/>
          </ac:spMkLst>
        </pc:spChg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18" creationId="{1A95E1DD-29F2-4468-953A-86EB5DDDB3A3}"/>
          </ac:spMkLst>
        </pc:spChg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19" creationId="{484482C9-962D-4609-A16E-B0210865E244}"/>
          </ac:spMkLst>
        </pc:spChg>
        <pc:spChg chg="add mod">
          <ac:chgData name="Adriana Maritza Triana" userId="7a8e724e-7f0b-44fb-85b5-74697160e8a5" providerId="ADAL" clId="{1406AE0A-B753-4C29-B49F-B24853B6CDD4}" dt="2022-09-13T18:19:07.379" v="17" actId="14100"/>
          <ac:spMkLst>
            <pc:docMk/>
            <pc:sldMk cId="2860540023" sldId="1988"/>
            <ac:spMk id="20" creationId="{708BADDB-C241-4058-972C-9FDEFC8A54BC}"/>
          </ac:spMkLst>
        </pc:spChg>
        <pc:spChg chg="add del mod">
          <ac:chgData name="Adriana Maritza Triana" userId="7a8e724e-7f0b-44fb-85b5-74697160e8a5" providerId="ADAL" clId="{1406AE0A-B753-4C29-B49F-B24853B6CDD4}" dt="2022-09-13T18:31:51.417" v="308" actId="478"/>
          <ac:spMkLst>
            <pc:docMk/>
            <pc:sldMk cId="2860540023" sldId="1988"/>
            <ac:spMk id="22" creationId="{D43ACAC3-D8F1-4984-A0B9-35D46677DD02}"/>
          </ac:spMkLst>
        </pc:spChg>
        <pc:spChg chg="add mod">
          <ac:chgData name="Adriana Maritza Triana" userId="7a8e724e-7f0b-44fb-85b5-74697160e8a5" providerId="ADAL" clId="{1406AE0A-B753-4C29-B49F-B24853B6CDD4}" dt="2022-09-13T18:31:56.290" v="310" actId="1076"/>
          <ac:spMkLst>
            <pc:docMk/>
            <pc:sldMk cId="2860540023" sldId="1988"/>
            <ac:spMk id="23" creationId="{B84C7805-9689-43E7-B020-731777E7906F}"/>
          </ac:spMkLst>
        </pc:spChg>
        <pc:picChg chg="del mod">
          <ac:chgData name="Adriana Maritza Triana" userId="7a8e724e-7f0b-44fb-85b5-74697160e8a5" providerId="ADAL" clId="{1406AE0A-B753-4C29-B49F-B24853B6CDD4}" dt="2022-09-13T18:18:56.490" v="13" actId="478"/>
          <ac:picMkLst>
            <pc:docMk/>
            <pc:sldMk cId="2860540023" sldId="1988"/>
            <ac:picMk id="6" creationId="{1AED79FD-6557-004D-0E96-C8A236F88EFC}"/>
          </ac:picMkLst>
        </pc:picChg>
        <pc:picChg chg="add mod">
          <ac:chgData name="Adriana Maritza Triana" userId="7a8e724e-7f0b-44fb-85b5-74697160e8a5" providerId="ADAL" clId="{1406AE0A-B753-4C29-B49F-B24853B6CDD4}" dt="2022-09-13T18:27:20.443" v="247" actId="1076"/>
          <ac:picMkLst>
            <pc:docMk/>
            <pc:sldMk cId="2860540023" sldId="1988"/>
            <ac:picMk id="13" creationId="{CEAFA1C7-0D12-43EA-8272-B06730061F3A}"/>
          </ac:picMkLst>
        </pc:picChg>
        <pc:picChg chg="mod">
          <ac:chgData name="Adriana Maritza Triana" userId="7a8e724e-7f0b-44fb-85b5-74697160e8a5" providerId="ADAL" clId="{1406AE0A-B753-4C29-B49F-B24853B6CDD4}" dt="2022-09-13T18:23:46.734" v="143" actId="1037"/>
          <ac:picMkLst>
            <pc:docMk/>
            <pc:sldMk cId="2860540023" sldId="1988"/>
            <ac:picMk id="25" creationId="{131BA54C-7C0E-C29C-9B7D-04D89348CBE2}"/>
          </ac:picMkLst>
        </pc:picChg>
        <pc:picChg chg="mod">
          <ac:chgData name="Adriana Maritza Triana" userId="7a8e724e-7f0b-44fb-85b5-74697160e8a5" providerId="ADAL" clId="{1406AE0A-B753-4C29-B49F-B24853B6CDD4}" dt="2022-09-13T18:23:46.734" v="143" actId="1037"/>
          <ac:picMkLst>
            <pc:docMk/>
            <pc:sldMk cId="2860540023" sldId="1988"/>
            <ac:picMk id="27" creationId="{57E958E9-9EF2-EB0D-2FFC-C415A5081EA0}"/>
          </ac:picMkLst>
        </pc:picChg>
        <pc:cxnChg chg="add mod">
          <ac:chgData name="Adriana Maritza Triana" userId="7a8e724e-7f0b-44fb-85b5-74697160e8a5" providerId="ADAL" clId="{1406AE0A-B753-4C29-B49F-B24853B6CDD4}" dt="2022-09-13T18:19:07.379" v="17" actId="14100"/>
          <ac:cxnSpMkLst>
            <pc:docMk/>
            <pc:sldMk cId="2860540023" sldId="1988"/>
            <ac:cxnSpMk id="16" creationId="{C2FAB035-5BEF-45CA-B043-A1621146DC32}"/>
          </ac:cxnSpMkLst>
        </pc:cxnChg>
      </pc:sldChg>
    </pc:docChg>
  </pc:docChgLst>
  <pc:docChgLst>
    <pc:chgData name="Adriana Maritza Triana" userId="S::atriana@ifc.org::7a8e724e-7f0b-44fb-85b5-74697160e8a5" providerId="AD" clId="Web-{B0AC3C9D-B11D-DF48-8FD6-9D0419361DF6}"/>
    <pc:docChg chg="modSld">
      <pc:chgData name="Adriana Maritza Triana" userId="S::atriana@ifc.org::7a8e724e-7f0b-44fb-85b5-74697160e8a5" providerId="AD" clId="Web-{B0AC3C9D-B11D-DF48-8FD6-9D0419361DF6}" dt="2022-09-13T16:45:23.120" v="8"/>
      <pc:docMkLst>
        <pc:docMk/>
      </pc:docMkLst>
      <pc:sldChg chg="addAnim modAnim">
        <pc:chgData name="Adriana Maritza Triana" userId="S::atriana@ifc.org::7a8e724e-7f0b-44fb-85b5-74697160e8a5" providerId="AD" clId="Web-{B0AC3C9D-B11D-DF48-8FD6-9D0419361DF6}" dt="2022-09-13T16:45:23.120" v="8"/>
        <pc:sldMkLst>
          <pc:docMk/>
          <pc:sldMk cId="2154100930" sldId="1943"/>
        </pc:sldMkLst>
      </pc:sldChg>
    </pc:docChg>
  </pc:docChgLst>
  <pc:docChgLst>
    <pc:chgData name="Adriana Maritza Triana" userId="S::atriana@ifc.org::7a8e724e-7f0b-44fb-85b5-74697160e8a5" providerId="AD" clId="Web-{697A16B6-F6D6-EEAB-A3B2-2BD40B5EE08F}"/>
    <pc:docChg chg="modSld">
      <pc:chgData name="Adriana Maritza Triana" userId="S::atriana@ifc.org::7a8e724e-7f0b-44fb-85b5-74697160e8a5" providerId="AD" clId="Web-{697A16B6-F6D6-EEAB-A3B2-2BD40B5EE08F}" dt="2022-09-13T16:58:40.647" v="3" actId="1076"/>
      <pc:docMkLst>
        <pc:docMk/>
      </pc:docMkLst>
      <pc:sldChg chg="modSp">
        <pc:chgData name="Adriana Maritza Triana" userId="S::atriana@ifc.org::7a8e724e-7f0b-44fb-85b5-74697160e8a5" providerId="AD" clId="Web-{697A16B6-F6D6-EEAB-A3B2-2BD40B5EE08F}" dt="2022-09-13T16:58:40.647" v="3" actId="1076"/>
        <pc:sldMkLst>
          <pc:docMk/>
          <pc:sldMk cId="686017967" sldId="1978"/>
        </pc:sldMkLst>
        <pc:spChg chg="mod">
          <ac:chgData name="Adriana Maritza Triana" userId="S::atriana@ifc.org::7a8e724e-7f0b-44fb-85b5-74697160e8a5" providerId="AD" clId="Web-{697A16B6-F6D6-EEAB-A3B2-2BD40B5EE08F}" dt="2022-09-13T16:58:28.725" v="2" actId="20577"/>
          <ac:spMkLst>
            <pc:docMk/>
            <pc:sldMk cId="686017967" sldId="1978"/>
            <ac:spMk id="8" creationId="{8F0DF5BD-A741-4E6E-BE89-339AF1B11754}"/>
          </ac:spMkLst>
        </pc:spChg>
        <pc:spChg chg="mod">
          <ac:chgData name="Adriana Maritza Triana" userId="S::atriana@ifc.org::7a8e724e-7f0b-44fb-85b5-74697160e8a5" providerId="AD" clId="Web-{697A16B6-F6D6-EEAB-A3B2-2BD40B5EE08F}" dt="2022-09-13T16:58:40.647" v="3" actId="1076"/>
          <ac:spMkLst>
            <pc:docMk/>
            <pc:sldMk cId="686017967" sldId="1978"/>
            <ac:spMk id="19" creationId="{11110B77-9E00-E2A1-228C-CC58F699ED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94B9-C701-4466-BAB4-1DFC049ED60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650CC-836C-4A70-BEAC-D2192E105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919700" y="8921750"/>
            <a:ext cx="42819638" cy="24085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181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BE3D54-731B-1B47-B5E8-D6CF9E4FCA8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18181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cultural heritage (e.g. knowledge, innovations, or practices of local communities) such as medicinal crops being used for modern medicine/drugs or batik making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6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Consultation should also involve: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Historical or traditional users or owners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Traditional communities embodying traditional lifestyles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Ministries of Archeology, culture other heritage institutions, national or local regulatory agencies that are entrusted with protection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Civil society affected communities' religious groups for whom CH is traditionally sacred</a:t>
            </a:r>
          </a:p>
          <a:p>
            <a:endParaRPr lang="en-US" b="1"/>
          </a:p>
          <a:p>
            <a:r>
              <a:rPr lang="en-US" b="1"/>
              <a:t>Consultation is important as not all CH is well documented or protected by law, so important part to document presence and significance assessing potential </a:t>
            </a:r>
            <a:r>
              <a:rPr lang="en-US" b="1" err="1"/>
              <a:t>impctas</a:t>
            </a:r>
            <a:r>
              <a:rPr lang="en-US" b="1"/>
              <a:t> and exploring mitigation options (see para 25-33 in PS1)</a:t>
            </a:r>
          </a:p>
          <a:p>
            <a:r>
              <a:rPr lang="en-US" b="1"/>
              <a:t>May need to  provide alternative access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99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36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6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08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3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27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84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04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7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04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96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650CC-836C-4A70-BEAC-D2192E1050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06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60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81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44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Consultation should also involve: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Historical or traditional users or owners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Traditional communities embodying traditional lifestyles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Ministries of Archeology, culture other heritage institutions, national or local regulatory agencies that are entrusted with protection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Civil society affected communities' religious groups for whom CH is traditionally sacred</a:t>
            </a:r>
          </a:p>
          <a:p>
            <a:endParaRPr lang="en-US" b="1"/>
          </a:p>
          <a:p>
            <a:r>
              <a:rPr lang="en-US" b="1"/>
              <a:t>Consultation is important as not all CH is well documented or protected by law, so important part to document presence and significance assessing potential </a:t>
            </a:r>
            <a:r>
              <a:rPr lang="en-US" b="1" err="1"/>
              <a:t>impctas</a:t>
            </a:r>
            <a:r>
              <a:rPr lang="en-US" b="1"/>
              <a:t> and exploring mitigation options (see para 25-33 in PS1)</a:t>
            </a:r>
          </a:p>
          <a:p>
            <a:r>
              <a:rPr lang="en-US" b="1"/>
              <a:t>May need to  provide alternative access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4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E12E13-8A17-D047-9A59-23F35976557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9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/>
              <a:t>- Tangible</a:t>
            </a:r>
            <a:r>
              <a:rPr lang="en-US"/>
              <a:t> forms of cultural heritage </a:t>
            </a:r>
            <a:endParaRPr lang="en-US"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e.g. tangible moveable or immovable objects, property, sites, structures, or groups of structures, having archaeological (prehistoric), paleontological, historical, cultural, artistic, and religious values such as Olympia in Greece/Dead Sea Scrolls. </a:t>
            </a:r>
            <a:endParaRPr lang="en-US">
              <a:cs typeface="Calibri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>
                <a:cs typeface="Calibri"/>
              </a:rPr>
              <a:t>- </a:t>
            </a:r>
            <a:r>
              <a:rPr lang="en-US"/>
              <a:t>Unique natural features or </a:t>
            </a:r>
            <a:r>
              <a:rPr lang="en-US" b="1"/>
              <a:t>tangible</a:t>
            </a:r>
            <a:r>
              <a:rPr lang="en-US"/>
              <a:t> objects that embody cultural values</a:t>
            </a:r>
            <a:endParaRPr lang="en-US">
              <a:cs typeface="Calibri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/>
              <a:t>e.g. sacred groves, rocks, lakes, and waterfalls such as Ayres Rock (Uluru).</a:t>
            </a:r>
            <a:endParaRPr lang="en-US">
              <a:cs typeface="Calibri" panose="020F0502020204030204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>
                <a:cs typeface="Calibri" panose="020F0502020204030204"/>
              </a:rPr>
              <a:t>-</a:t>
            </a:r>
            <a:r>
              <a:rPr lang="en-US"/>
              <a:t>Certain instances of </a:t>
            </a:r>
            <a:r>
              <a:rPr lang="en-US" b="1"/>
              <a:t>intangible</a:t>
            </a:r>
            <a:r>
              <a:rPr lang="en-US"/>
              <a:t> forms of culture that are proposed to be used for commercial purposes</a:t>
            </a:r>
            <a:endParaRPr lang="en-US">
              <a:cs typeface="Calibri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/>
              <a:t>e.g. cultural knowledge, innovations, and practices of communities embodying traditional lifestyles such as medicinal herbs or batik.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Speak to IFC early on the following issues:</a:t>
            </a:r>
          </a:p>
          <a:p>
            <a:pPr marL="342900" indent="-342900">
              <a:buFont typeface="Courier New,monospace"/>
              <a:buChar char="o"/>
            </a:pPr>
            <a:r>
              <a:rPr lang="en-US"/>
              <a:t>Projects in UNESCO World Heritage Sites or National Parks</a:t>
            </a:r>
            <a:endParaRPr lang="en-US">
              <a:cs typeface="Calibri"/>
            </a:endParaRPr>
          </a:p>
          <a:p>
            <a:pPr marL="342900" indent="-342900">
              <a:buFont typeface="Courier New,monospace"/>
              <a:buChar char="o"/>
            </a:pPr>
            <a:r>
              <a:rPr lang="en-US"/>
              <a:t>Other critical cultural heritage</a:t>
            </a:r>
            <a:endParaRPr lang="en-US">
              <a:cs typeface="Calibri"/>
            </a:endParaRPr>
          </a:p>
          <a:p>
            <a:pPr marL="342900" indent="-342900">
              <a:buFont typeface="Courier New,monospace"/>
              <a:buChar char="o"/>
            </a:pPr>
            <a:r>
              <a:rPr lang="en-US"/>
              <a:t>Where non-replicable cultural heritage may be present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7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/>
              <a:t>International obligations to Convention Concerning Protection of the World Cultural and Natural Heritage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/>
              <a:t>GIIP International Best practice around site surveys, excavations, preservation and publication need to be followed – need expertise on geographical area and subject matter</a:t>
            </a:r>
            <a:endParaRPr lang="en-US" b="1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The requirements of PS8 apply to cultural heritage regardless of whether or not it has been legally protected or previously disturbed.</a:t>
            </a:r>
            <a:endParaRPr lang="en-US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For projects with large and important components of cultural heritage: cultural heritage management plan </a:t>
            </a:r>
            <a:endParaRPr lang="en-US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International expertise may be essential in addressing the removal </a:t>
            </a:r>
            <a:r>
              <a:rPr lang="en-US" b="1"/>
              <a:t>of nonreplicable/</a:t>
            </a:r>
            <a:r>
              <a:rPr lang="en-US"/>
              <a:t>irreplaceable cultural heritage</a:t>
            </a:r>
            <a:r>
              <a:rPr lang="en-US" i="1"/>
              <a:t> </a:t>
            </a:r>
            <a:r>
              <a:rPr lang="en-US" b="1" i="0"/>
              <a:t>as well as meeting requirements of critical cultural heritage </a:t>
            </a:r>
            <a:r>
              <a:rPr lang="en-US" b="1" i="1"/>
              <a:t>(see para. 13-15).</a:t>
            </a:r>
            <a:endParaRPr lang="en-US" b="1" i="1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i="1">
                <a:cs typeface="Calibri"/>
              </a:rPr>
              <a:t>Issues around safety  (e.g. risk of structural failure) should be taken into serious consideration</a:t>
            </a:r>
            <a:endParaRPr lang="en-US" b="1" i="1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Disclosure – usual would disclose long withal project documentation HOWEVER - sometimes might be prudent to not disclose information if may put the CH in jeopardy form say looters for instance.</a:t>
            </a:r>
            <a:endParaRPr lang="en-US" b="1" i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23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/>
              <a:t>Professionals may need to be brought in to do an assessment and develop an Action Plan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Identifying when local expertise is appropriate and if/when international expertise needs to be brought in </a:t>
            </a:r>
            <a:r>
              <a:rPr lang="en-US" i="1"/>
              <a:t>(paras. 7 &amp; 14)</a:t>
            </a:r>
            <a:endParaRPr lang="en-US" i="1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Consultations with local and national officials in developing chance finds procedure </a:t>
            </a:r>
            <a:r>
              <a:rPr lang="en-US" i="1"/>
              <a:t>(para. 8)</a:t>
            </a:r>
            <a:endParaRPr lang="en-US" i="1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i="1">
                <a:cs typeface="Calibri"/>
              </a:rPr>
              <a:t>Example of the Amphitheater of </a:t>
            </a:r>
            <a:r>
              <a:rPr lang="en-US" i="1" err="1">
                <a:cs typeface="Calibri"/>
              </a:rPr>
              <a:t>Serdica</a:t>
            </a:r>
            <a:r>
              <a:rPr lang="en-US" i="1">
                <a:cs typeface="Calibri"/>
              </a:rPr>
              <a:t>, Sofia, accidently discovered in 2004 during construction of the hotel.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1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Consultation should also involve: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Historical or traditional users or owners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Traditional communities embodying traditional lifestyles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Ministries of Archeology, culture other heritage institutions, national or local regulatory agencies that are entrusted with protection of 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Civil society affected communities' religious groups for whom CH is traditionally sacred</a:t>
            </a:r>
          </a:p>
          <a:p>
            <a:endParaRPr lang="en-US" b="1"/>
          </a:p>
          <a:p>
            <a:r>
              <a:rPr lang="en-US" b="1"/>
              <a:t>Consultation is important as not all CH is well documented or protected by law, so important part to document presence and significance assessing potential </a:t>
            </a:r>
            <a:r>
              <a:rPr lang="en-US" b="1" err="1"/>
              <a:t>impctas</a:t>
            </a:r>
            <a:r>
              <a:rPr lang="en-US" b="1"/>
              <a:t> and exploring mitigation options (see para 25-33 in PS1)</a:t>
            </a:r>
          </a:p>
          <a:p>
            <a:r>
              <a:rPr lang="en-US" b="1"/>
              <a:t>May need to  provide alternative access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5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2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Examples? Have we any of our own or give examples of others...</a:t>
            </a:r>
          </a:p>
          <a:p>
            <a:r>
              <a:rPr lang="en-US"/>
              <a:t>Otherwise maybe an example like - Australian Rio Tinto and </a:t>
            </a:r>
            <a:r>
              <a:rPr lang="en-US" err="1"/>
              <a:t>Juukan</a:t>
            </a:r>
            <a:r>
              <a:rPr lang="en-US"/>
              <a:t> Caves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650CC-836C-4A70-BEAC-D2192E1050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0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00" b="0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rgbClr val="00ADEE"/>
          </a:solidFill>
          <a:ln>
            <a:noFill/>
          </a:ln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23384" y="1189790"/>
            <a:ext cx="1051560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840117" y="3000005"/>
            <a:ext cx="10496673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i="0" cap="none" baseline="0">
                <a:solidFill>
                  <a:srgbClr val="00ADEE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17" y="4705838"/>
            <a:ext cx="5005626" cy="1274944"/>
          </a:xfrm>
          <a:prstGeom prst="rect">
            <a:avLst/>
          </a:prstGeom>
        </p:spPr>
      </p:pic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4F68FA18-83E6-5D46-B0AF-8662FE1640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1" y="5592763"/>
            <a:ext cx="4326390" cy="387350"/>
          </a:xfrm>
        </p:spPr>
        <p:txBody>
          <a:bodyPr anchor="b" anchorCtr="0"/>
          <a:lstStyle>
            <a:lvl5pPr algn="r">
              <a:defRPr>
                <a:solidFill>
                  <a:schemeClr val="tx1"/>
                </a:solidFill>
              </a:defRPr>
            </a:lvl5pPr>
            <a:lvl6pPr algn="r">
              <a:defRPr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3DDF728E-028E-9549-9C40-36CE1E4C9D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0399" y="4822166"/>
            <a:ext cx="4326389" cy="638834"/>
          </a:xfrm>
        </p:spPr>
        <p:txBody>
          <a:bodyPr/>
          <a:lstStyle>
            <a:lvl3pPr algn="r">
              <a:defRPr/>
            </a:lvl3pPr>
            <a:lvl4pPr algn="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14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with headline and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A7260F-FF43-D444-9024-12F29D500A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549" y="1598613"/>
            <a:ext cx="10774363" cy="46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5505DF1-64AA-6340-B467-5AD0CBBCBC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1675" y="2387438"/>
            <a:ext cx="5157788" cy="3632361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781FCFE-E6F4-D943-99C7-FF1D5D289E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6189" y="2387438"/>
            <a:ext cx="5165724" cy="3632361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EA487CD-4143-B144-9CDA-7E9D83416F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C2C7117-DBDB-3669-C3CE-FDE4336E4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516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96">
          <p15:clr>
            <a:srgbClr val="FBAE40"/>
          </p15:clr>
        </p15:guide>
        <p15:guide id="5" orient="horz" pos="99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0CD4B6-E5E1-5040-95D5-2B64D729D2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612" y="1598614"/>
            <a:ext cx="3276601" cy="4401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24659CC-E185-0B40-8AD1-4A1C7E704F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5616" y="1598614"/>
            <a:ext cx="3286297" cy="4401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925C5B9-D635-2140-BF11-10D7E411CA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7615" y="1598614"/>
            <a:ext cx="3276686" cy="4401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029486F-7858-BF4D-880F-5C875E6FE6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A011CD0-BF1C-7BEE-360F-B3468BF50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14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 with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0CD4B6-E5E1-5040-95D5-2B64D729D2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612" y="3056021"/>
            <a:ext cx="3286297" cy="2951747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24659CC-E185-0B40-8AD1-4A1C7E704F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5616" y="3056021"/>
            <a:ext cx="3286297" cy="2951747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925C5B9-D635-2140-BF11-10D7E411CA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57614" y="3056021"/>
            <a:ext cx="3286297" cy="2951747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4123DCD-EC4B-D444-87A2-C7F19BBAEF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9612" y="1600200"/>
            <a:ext cx="3286297" cy="1455821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E3719CF-3A05-C342-8814-354C0D8652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05616" y="1600200"/>
            <a:ext cx="3286297" cy="1455821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DB3E32-257B-BB4D-A645-8FC7B1C0D3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57614" y="1600200"/>
            <a:ext cx="3286297" cy="1455821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DFBD279-76AB-47BD-856D-EC6D5421F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A20F25F0-95D9-B24C-8C11-9913E0D703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220072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0CD4B6-E5E1-5040-95D5-2B64D729D2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612" y="1598613"/>
            <a:ext cx="2338387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44E564-AC5D-6E46-98E9-45C24EC342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137" y="1598613"/>
            <a:ext cx="2346325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F681AEC-B3CD-6344-8937-9C8376641C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188" y="1598613"/>
            <a:ext cx="2352674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F4015EC-591D-F14A-8F3B-9E22A0BC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37650" y="1598613"/>
            <a:ext cx="2346325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CC635CD-DFCA-4688-9D0F-E5BAB35EF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79FB526-1F80-A344-AAFD-F702FEF096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289510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text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0CD4B6-E5E1-5040-95D5-2B64D729D2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612" y="1598614"/>
            <a:ext cx="2338387" cy="4400550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D4C0CE1-DE2C-8844-A728-35C02BE878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139" y="1598614"/>
            <a:ext cx="2346324" cy="4400550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BD7C646-5BFF-C844-BB6A-3947BE165A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189" y="1598614"/>
            <a:ext cx="2352674" cy="4400550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FD6EF0-54EF-8344-B7C5-0712A1701E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37650" y="1598614"/>
            <a:ext cx="2354263" cy="4400550"/>
          </a:xfrm>
          <a:ln w="9525">
            <a:solidFill>
              <a:schemeClr val="tx2">
                <a:lumMod val="65000"/>
                <a:lumOff val="35000"/>
              </a:schemeClr>
            </a:solidFill>
          </a:ln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4BE0C60-B1F2-9F4A-AA5E-2FFE6ABD9D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942861E-4573-39BC-C805-824CD2E4B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3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7">
          <p15:clr>
            <a:srgbClr val="FBAE40"/>
          </p15:clr>
        </p15:guide>
        <p15:guide id="3" pos="4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23384" y="1189790"/>
            <a:ext cx="1051560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840117" y="3000005"/>
            <a:ext cx="10496673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i="0" cap="none" baseline="0">
                <a:solidFill>
                  <a:srgbClr val="00ADEE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4F68FA18-83E6-5D46-B0AF-8662FE1640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1" y="5592763"/>
            <a:ext cx="4326390" cy="387350"/>
          </a:xfrm>
        </p:spPr>
        <p:txBody>
          <a:bodyPr anchor="b" anchorCtr="0"/>
          <a:lstStyle>
            <a:lvl5pPr algn="r">
              <a:defRPr>
                <a:solidFill>
                  <a:schemeClr val="tx1"/>
                </a:solidFill>
              </a:defRPr>
            </a:lvl5pPr>
            <a:lvl6pPr algn="r">
              <a:defRPr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3DDF728E-028E-9549-9C40-36CE1E4C9D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0399" y="4822166"/>
            <a:ext cx="4326389" cy="638834"/>
          </a:xfrm>
        </p:spPr>
        <p:txBody>
          <a:bodyPr/>
          <a:lstStyle>
            <a:lvl3pPr algn="r">
              <a:defRPr/>
            </a:lvl3pPr>
            <a:lvl4pPr algn="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260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484-5932-4398-ABB3-55B641A1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43ACE-D0EA-4360-B850-D22BA11B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C0BCB-8490-447A-8425-24FE260E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CD70-88A5-400C-999C-2B62A4CDC82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B09D0-FFD9-4C64-8610-84E3FD0F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E617-AB00-429B-82F4-1581A9BC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1921"/>
            <a:ext cx="373421" cy="407034"/>
          </a:xfrm>
        </p:spPr>
        <p:txBody>
          <a:bodyPr/>
          <a:lstStyle/>
          <a:p>
            <a:fld id="{6AE834C8-2217-448F-A4D3-051A9B839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Pr>
        <a:solidFill>
          <a:srgbClr val="00A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C730A-D056-472D-9C11-499BF4877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2E81211-2D33-4C15-A3BF-E74BA6F57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lang="en-US" sz="2800" b="1" cap="none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ＭＳ Ｐゴシック" charset="0"/>
                <a:cs typeface="Andes ExtraLigh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0A254-330D-C047-B1FE-528D9C469E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641436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37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6"/>
            <a:ext cx="3240616" cy="182563"/>
          </a:xfrm>
          <a:prstGeom prst="rect">
            <a:avLst/>
          </a:prstGeom>
          <a:solidFill>
            <a:srgbClr val="00ADEE"/>
          </a:solidFill>
          <a:ln>
            <a:noFill/>
          </a:ln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rgbClr val="C8BB7E"/>
              </a:solidFill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" y="4310063"/>
            <a:ext cx="9302751" cy="1825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solidFill>
                <a:schemeClr val="bg1"/>
              </a:solidFill>
            </a:endParaRP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840117" y="3000005"/>
            <a:ext cx="10496673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i="0" cap="none" spc="200" baseline="0">
                <a:solidFill>
                  <a:srgbClr val="00ADEE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17" y="4705838"/>
            <a:ext cx="5005626" cy="1274944"/>
          </a:xfrm>
          <a:prstGeom prst="rect">
            <a:avLst/>
          </a:prstGeom>
        </p:spPr>
      </p:pic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4F68FA18-83E6-5D46-B0AF-8662FE1640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1" y="5592763"/>
            <a:ext cx="4326390" cy="387350"/>
          </a:xfrm>
        </p:spPr>
        <p:txBody>
          <a:bodyPr anchor="b" anchorCtr="0"/>
          <a:lstStyle>
            <a:lvl5pPr algn="r">
              <a:defRPr>
                <a:solidFill>
                  <a:schemeClr val="tx1"/>
                </a:solidFill>
              </a:defRPr>
            </a:lvl5pPr>
            <a:lvl6pPr algn="r">
              <a:defRPr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3DDF728E-028E-9549-9C40-36CE1E4C9D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0399" y="4822166"/>
            <a:ext cx="4326389" cy="638834"/>
          </a:xfrm>
        </p:spPr>
        <p:txBody>
          <a:bodyPr/>
          <a:lstStyle>
            <a:lvl3pPr algn="r">
              <a:defRPr/>
            </a:lvl3pPr>
            <a:lvl4pPr algn="r"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60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1206-3903-4277-B1F5-952A264E8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DE26B-A5C3-4933-BF8E-BFFE89B45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C70D9-3167-4827-8FBE-A870569B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CD70-88A5-400C-999C-2B62A4CDC82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DB14A-5FAD-4944-9B09-41000124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C0B8-7685-45E7-81C7-EDC77A17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1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45C38-95D6-894B-B5C7-87B99AA5E8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550" y="1598613"/>
            <a:ext cx="10774363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2E81211-2D33-4C15-A3BF-E74BA6F57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0A254-330D-C047-B1FE-528D9C469E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6351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37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52E81211-2D33-4C15-A3BF-E74BA6F57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0A254-330D-C047-B1FE-528D9C469E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26949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37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45C38-95D6-894B-B5C7-87B99AA5E8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6188" y="1598613"/>
            <a:ext cx="5165724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619421E-914D-E943-9B78-4B7690A4E3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9612" y="1598613"/>
            <a:ext cx="5149851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FB21-F717-4448-B331-97C6DD81BA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B0A7E51-0E5C-579D-CC75-C06450664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7882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  <p15:guide id="3" pos="44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pictur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45C38-95D6-894B-B5C7-87B99AA5E8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6188" y="1598613"/>
            <a:ext cx="5165724" cy="4389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2770F2-BA3B-BE41-BDE3-89D4EA8B17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09613" y="1585913"/>
            <a:ext cx="5149850" cy="441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E962B4D-4073-4158-8B4C-7B420F95D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B42D4-2471-D048-AFF7-A8925D32E9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03866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  <p15:guide id="3" pos="44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tex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45C38-95D6-894B-B5C7-87B99AA5E8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613" y="1598613"/>
            <a:ext cx="5165724" cy="4389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2770F2-BA3B-BE41-BDE3-89D4EA8B17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24600" y="1585913"/>
            <a:ext cx="5149850" cy="441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D40F69D-8832-49D9-9D7C-3CC3CD78C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50603-F5AA-6F4F-AC82-7A36619BAA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18963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9">
          <p15:clr>
            <a:srgbClr val="FBAE40"/>
          </p15:clr>
        </p15:guide>
        <p15:guide id="3" pos="44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545C38-95D6-894B-B5C7-87B99AA5E8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188" y="2164775"/>
            <a:ext cx="5165725" cy="3834388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0CD4B6-E5E1-5040-95D5-2B64D729D2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612" y="2164775"/>
            <a:ext cx="5149851" cy="3834388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A7260F-FF43-D444-9024-12F29D500A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549" y="1598613"/>
            <a:ext cx="10774363" cy="46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43FDEA6-EC81-7040-AFE5-A2ED9CDD0A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 b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32181F2-E6FE-9882-244D-364870DCF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8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0">
          <p15:clr>
            <a:srgbClr val="FBAE40"/>
          </p15:clr>
        </p15:guide>
        <p15:guide id="3" pos="447">
          <p15:clr>
            <a:srgbClr val="FBAE40"/>
          </p15:clr>
        </p15:guide>
        <p15:guide id="5" orient="horz" pos="99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71538"/>
            <a:ext cx="10363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17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cap="all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1" fontAlgn="base" hangingPunct="1">
        <a:lnSpc>
          <a:spcPct val="115000"/>
        </a:lnSpc>
        <a:spcBef>
          <a:spcPts val="2400"/>
        </a:spcBef>
        <a:spcAft>
          <a:spcPts val="1200"/>
        </a:spcAft>
        <a:buClr>
          <a:srgbClr val="00783C"/>
        </a:buClr>
        <a:defRPr sz="2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ts val="600"/>
        </a:spcBef>
        <a:spcAft>
          <a:spcPts val="600"/>
        </a:spcAft>
        <a:buClr>
          <a:srgbClr val="00783C"/>
        </a:buClr>
        <a:buFont typeface="Wingdings" charset="0"/>
        <a:defRPr sz="1800">
          <a:solidFill>
            <a:schemeClr val="tx1"/>
          </a:solidFill>
          <a:latin typeface="+mn-lt"/>
          <a:ea typeface="ＭＳ Ｐゴシック" charset="0"/>
        </a:defRPr>
      </a:lvl2pPr>
      <a:lvl3pPr marL="4763" algn="l" rtl="0" eaLnBrk="1" fontAlgn="base" hangingPunct="1">
        <a:spcBef>
          <a:spcPts val="0"/>
        </a:spcBef>
        <a:spcAft>
          <a:spcPts val="600"/>
        </a:spcAft>
        <a:buClr>
          <a:srgbClr val="00783C"/>
        </a:buClr>
        <a:defRPr sz="1600" b="0">
          <a:solidFill>
            <a:schemeClr val="tx1"/>
          </a:solidFill>
          <a:latin typeface="+mn-lt"/>
          <a:ea typeface="ＭＳ Ｐゴシック" charset="0"/>
        </a:defRPr>
      </a:lvl3pPr>
      <a:lvl4pPr algn="l" rtl="0" eaLnBrk="1" fontAlgn="base" hangingPunct="1">
        <a:spcBef>
          <a:spcPts val="0"/>
        </a:spcBef>
        <a:spcAft>
          <a:spcPts val="600"/>
        </a:spcAft>
        <a:buClr>
          <a:srgbClr val="00783C"/>
        </a:buClr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0" marR="0" indent="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83C"/>
        </a:buClr>
        <a:buSzTx/>
        <a:buFontTx/>
        <a:buNone/>
        <a:tabLst/>
        <a:defRPr sz="1200">
          <a:solidFill>
            <a:schemeClr val="tx1"/>
          </a:solidFill>
          <a:latin typeface="+mn-lt"/>
          <a:ea typeface="ＭＳ Ｐゴシック" charset="0"/>
        </a:defRPr>
      </a:lvl5pPr>
      <a:lvl6pPr marL="0" indent="0" algn="l" rtl="0" eaLnBrk="1" fontAlgn="base" hangingPunct="1">
        <a:spcBef>
          <a:spcPct val="20000"/>
        </a:spcBef>
        <a:spcAft>
          <a:spcPts val="600"/>
        </a:spcAft>
        <a:buClr>
          <a:schemeClr val="tx2">
            <a:lumMod val="65000"/>
            <a:lumOff val="35000"/>
          </a:schemeClr>
        </a:buClr>
        <a:buFont typeface="Arial" panose="020B0604020202020204" pitchFamily="34" charset="0"/>
        <a:buNone/>
        <a:tabLst/>
        <a:defRPr sz="1100">
          <a:solidFill>
            <a:schemeClr val="tx1"/>
          </a:solidFill>
          <a:latin typeface="+mn-lt"/>
        </a:defRPr>
      </a:lvl6pPr>
      <a:lvl7pPr marL="0" indent="0" algn="l" rtl="0" eaLnBrk="1" fontAlgn="base" hangingPunct="1">
        <a:spcBef>
          <a:spcPct val="20000"/>
        </a:spcBef>
        <a:spcAft>
          <a:spcPts val="600"/>
        </a:spcAft>
        <a:buClr>
          <a:schemeClr val="tx2">
            <a:lumMod val="65000"/>
            <a:lumOff val="35000"/>
          </a:schemeClr>
        </a:buClr>
        <a:buFont typeface="Arial" panose="020B0604020202020204" pitchFamily="34" charset="0"/>
        <a:buNone/>
        <a:tabLst/>
        <a:defRPr sz="1000">
          <a:solidFill>
            <a:schemeClr val="tx2">
              <a:lumMod val="65000"/>
              <a:lumOff val="35000"/>
            </a:schemeClr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/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1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0"/>
            <a:ext cx="10772776" cy="11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97040"/>
            <a:ext cx="10772775" cy="430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lvl="3"/>
            <a:r>
              <a:rPr lang="en-US"/>
              <a:t>Level 4 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  <a:p>
            <a:pPr lvl="6"/>
            <a:r>
              <a:rPr lang="en-US"/>
              <a:t>Level 7</a:t>
            </a:r>
          </a:p>
          <a:p>
            <a:pPr lvl="8"/>
            <a:r>
              <a:rPr lang="en-US"/>
              <a:t>Level 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‹#›</a:t>
            </a:fld>
            <a:endParaRPr lang="en-US">
              <a:latin typeface="+mn-lt"/>
            </a:endParaRP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636713" y="6356351"/>
            <a:ext cx="7500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8839" y="6260915"/>
            <a:ext cx="1793683" cy="456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153486E-BDC6-4CD0-BBCD-064CF69ACEE2}"/>
              </a:ext>
            </a:extLst>
          </p:cNvPr>
          <p:cNvGrpSpPr/>
          <p:nvPr/>
        </p:nvGrpSpPr>
        <p:grpSpPr>
          <a:xfrm>
            <a:off x="0" y="1182668"/>
            <a:ext cx="12192001" cy="63154"/>
            <a:chOff x="0" y="1184621"/>
            <a:chExt cx="12192001" cy="63154"/>
          </a:xfrm>
        </p:grpSpPr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259001C2-B93A-4C6F-924D-8EE10FD4E9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1184621"/>
              <a:ext cx="9137651" cy="63154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rgbClr val="C8BB7E"/>
                </a:solidFill>
              </a:endParaRPr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90CA57BD-890C-497B-9422-D3D55008DC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37651" y="1184621"/>
              <a:ext cx="3054350" cy="631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0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91" r:id="rId14"/>
    <p:sldLayoutId id="2147483692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buFont typeface="Arial" charset="0"/>
        <a:defRPr sz="3200" b="1" cap="none">
          <a:solidFill>
            <a:schemeClr val="tx1">
              <a:lumMod val="90000"/>
              <a:lumOff val="10000"/>
            </a:schemeClr>
          </a:solidFill>
          <a:latin typeface="+mn-lt"/>
          <a:ea typeface="ＭＳ Ｐゴシック" charset="0"/>
          <a:cs typeface="Andes ExtraLight"/>
        </a:defRPr>
      </a:lvl1pPr>
      <a:lvl2pPr algn="l" rtl="0" eaLnBrk="1" fontAlgn="base" hangingPunct="1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Font typeface="Arial" charset="0"/>
        <a:defRPr sz="2200">
          <a:solidFill>
            <a:srgbClr val="595959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ts val="2400"/>
        </a:spcBef>
        <a:spcAft>
          <a:spcPts val="600"/>
        </a:spcAft>
        <a:buClr>
          <a:srgbClr val="404040"/>
        </a:buClr>
        <a:defRPr sz="2000">
          <a:solidFill>
            <a:srgbClr val="414752"/>
          </a:solidFill>
          <a:latin typeface="Arial"/>
          <a:ea typeface="ＭＳ Ｐゴシック" charset="0"/>
          <a:cs typeface="Arial"/>
        </a:defRPr>
      </a:lvl1pPr>
      <a:lvl2pPr marL="285750" indent="-28575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rgbClr val="595959"/>
        </a:buClr>
        <a:buFont typeface="System Font Regular"/>
        <a:buChar char="●"/>
        <a:defRPr>
          <a:solidFill>
            <a:schemeClr val="tx2">
              <a:lumMod val="65000"/>
              <a:lumOff val="35000"/>
            </a:schemeClr>
          </a:solidFill>
          <a:latin typeface="Arial"/>
          <a:ea typeface="ＭＳ Ｐゴシック" charset="0"/>
          <a:cs typeface="Arial"/>
        </a:defRPr>
      </a:lvl2pPr>
      <a:lvl3pPr marL="574675" indent="-284163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Clr>
          <a:schemeClr val="tx1"/>
        </a:buClr>
        <a:buFont typeface="System Font Regular"/>
        <a:buChar char="□"/>
        <a:tabLst/>
        <a:defRPr sz="1600">
          <a:solidFill>
            <a:schemeClr val="tx2">
              <a:lumMod val="65000"/>
              <a:lumOff val="35000"/>
            </a:schemeClr>
          </a:solidFill>
          <a:latin typeface="Arial"/>
          <a:ea typeface="ＭＳ Ｐゴシック" charset="0"/>
          <a:cs typeface="Arial"/>
        </a:defRPr>
      </a:lvl3pPr>
      <a:lvl4pPr marL="831850" indent="-28575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Clr>
          <a:srgbClr val="595959"/>
        </a:buClr>
        <a:buFont typeface="Courier New" panose="02070309020205020404" pitchFamily="49" charset="0"/>
        <a:buChar char="o"/>
        <a:defRPr sz="1400">
          <a:solidFill>
            <a:schemeClr val="tx2">
              <a:lumMod val="65000"/>
              <a:lumOff val="35000"/>
            </a:schemeClr>
          </a:solidFill>
          <a:latin typeface="Arial"/>
          <a:ea typeface="ＭＳ Ｐゴシック" charset="0"/>
          <a:cs typeface="Arial"/>
        </a:defRPr>
      </a:lvl4pPr>
      <a:lvl5pPr marL="1196975" indent="-28575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Clr>
          <a:srgbClr val="595959"/>
        </a:buClr>
        <a:buFont typeface=".Lucida Grande UI Regular"/>
        <a:buChar char="▫"/>
        <a:defRPr sz="1200">
          <a:solidFill>
            <a:schemeClr val="tx2">
              <a:lumMod val="65000"/>
              <a:lumOff val="35000"/>
            </a:schemeClr>
          </a:solidFill>
          <a:latin typeface="Arial"/>
          <a:ea typeface="ＭＳ Ｐゴシック" charset="0"/>
          <a:cs typeface="Arial"/>
        </a:defRPr>
      </a:lvl5pPr>
      <a:lvl6pPr marL="1485900" indent="-284163" algn="l" rtl="0" eaLnBrk="1" fontAlgn="base" hangingPunct="1">
        <a:spcBef>
          <a:spcPts val="0"/>
        </a:spcBef>
        <a:spcAft>
          <a:spcPts val="600"/>
        </a:spcAft>
        <a:buClr>
          <a:schemeClr val="tx2">
            <a:lumMod val="65000"/>
            <a:lumOff val="35000"/>
          </a:schemeClr>
        </a:buClr>
        <a:buFont typeface="System Font Regular"/>
        <a:buChar char="◦"/>
        <a:tabLst/>
        <a:defRPr sz="11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88925" indent="-284163" algn="l" rtl="0" eaLnBrk="1" fontAlgn="base" hangingPunct="1">
        <a:spcBef>
          <a:spcPts val="0"/>
        </a:spcBef>
        <a:spcAft>
          <a:spcPts val="600"/>
        </a:spcAft>
        <a:buClr>
          <a:schemeClr val="tx2">
            <a:lumMod val="65000"/>
            <a:lumOff val="35000"/>
          </a:schemeClr>
        </a:buClr>
        <a:buFont typeface="System Font Regular"/>
        <a:buChar char="●"/>
        <a:tabLst/>
        <a:defRPr sz="1600">
          <a:solidFill>
            <a:schemeClr val="tx2">
              <a:lumMod val="65000"/>
              <a:lumOff val="35000"/>
            </a:schemeClr>
          </a:solidFill>
          <a:latin typeface="+mn-lt"/>
        </a:defRPr>
      </a:lvl7pPr>
      <a:lvl8pPr marL="287338" marR="0" indent="-2794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65000"/>
            <a:lumOff val="35000"/>
          </a:schemeClr>
        </a:buClr>
        <a:buSzTx/>
        <a:buFont typeface="System Font Regular"/>
        <a:buChar char="●"/>
        <a:tabLst/>
        <a:defRPr sz="1600">
          <a:solidFill>
            <a:schemeClr val="tx2">
              <a:lumMod val="65000"/>
              <a:lumOff val="35000"/>
            </a:schemeClr>
          </a:solidFill>
          <a:latin typeface="+mn-lt"/>
        </a:defRPr>
      </a:lvl8pPr>
      <a:lvl9pPr marL="287338" indent="-279400" algn="l" rtl="0" eaLnBrk="1" fontAlgn="base" hangingPunct="1">
        <a:spcBef>
          <a:spcPct val="20000"/>
        </a:spcBef>
        <a:spcAft>
          <a:spcPts val="600"/>
        </a:spcAft>
        <a:buClr>
          <a:schemeClr val="tx2">
            <a:lumMod val="65000"/>
            <a:lumOff val="35000"/>
          </a:schemeClr>
        </a:buClr>
        <a:buFont typeface="System Font Regular"/>
        <a:buChar char="●"/>
        <a:tabLst/>
        <a:defRPr sz="1400">
          <a:solidFill>
            <a:schemeClr val="tx2">
              <a:lumMod val="65000"/>
              <a:lumOff val="35000"/>
            </a:schemeClr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91">
          <p15:clr>
            <a:srgbClr val="A4A3A4"/>
          </p15:clr>
        </p15:guide>
        <p15:guide id="2" pos="4575">
          <p15:clr>
            <a:srgbClr val="A4A3A4"/>
          </p15:clr>
        </p15:guide>
        <p15:guide id="3" pos="2804">
          <p15:clr>
            <a:srgbClr val="A4A3A4"/>
          </p15:clr>
        </p15:guide>
        <p15:guide id="4" pos="2511">
          <p15:clr>
            <a:srgbClr val="A4A3A4"/>
          </p15:clr>
        </p15:guide>
        <p15:guide id="5" pos="2213">
          <p15:clr>
            <a:srgbClr val="A4A3A4"/>
          </p15:clr>
        </p15:guide>
        <p15:guide id="6" pos="1920">
          <p15:clr>
            <a:srgbClr val="A4A3A4"/>
          </p15:clr>
        </p15:guide>
        <p15:guide id="7" pos="1622">
          <p15:clr>
            <a:srgbClr val="A4A3A4"/>
          </p15:clr>
        </p15:guide>
        <p15:guide id="8" pos="1329">
          <p15:clr>
            <a:srgbClr val="A4A3A4"/>
          </p15:clr>
        </p15:guide>
        <p15:guide id="9" pos="1031">
          <p15:clr>
            <a:srgbClr val="A4A3A4"/>
          </p15:clr>
        </p15:guide>
        <p15:guide id="10" pos="738">
          <p15:clr>
            <a:srgbClr val="A4A3A4"/>
          </p15:clr>
        </p15:guide>
        <p15:guide id="11" pos="442">
          <p15:clr>
            <a:srgbClr val="A4A3A4"/>
          </p15:clr>
        </p15:guide>
        <p15:guide id="12" pos="4872">
          <p15:clr>
            <a:srgbClr val="A4A3A4"/>
          </p15:clr>
        </p15:guide>
        <p15:guide id="13" pos="5166">
          <p15:clr>
            <a:srgbClr val="A4A3A4"/>
          </p15:clr>
        </p15:guide>
        <p15:guide id="14" pos="5467">
          <p15:clr>
            <a:srgbClr val="A4A3A4"/>
          </p15:clr>
        </p15:guide>
        <p15:guide id="15" pos="5756">
          <p15:clr>
            <a:srgbClr val="A4A3A4"/>
          </p15:clr>
        </p15:guide>
        <p15:guide id="16" pos="6053">
          <p15:clr>
            <a:srgbClr val="A4A3A4"/>
          </p15:clr>
        </p15:guide>
        <p15:guide id="17" pos="6347">
          <p15:clr>
            <a:srgbClr val="A4A3A4"/>
          </p15:clr>
        </p15:guide>
        <p15:guide id="18" pos="6644">
          <p15:clr>
            <a:srgbClr val="A4A3A4"/>
          </p15:clr>
        </p15:guide>
        <p15:guide id="19" pos="6936">
          <p15:clr>
            <a:srgbClr val="A4A3A4"/>
          </p15:clr>
        </p15:guide>
        <p15:guide id="20" pos="7234">
          <p15:clr>
            <a:srgbClr val="A4A3A4"/>
          </p15:clr>
        </p15:guide>
        <p15:guide id="21" pos="3840">
          <p15:clr>
            <a:srgbClr val="F26B43"/>
          </p15:clr>
        </p15:guide>
        <p15:guide id="22" orient="horz" pos="3779">
          <p15:clr>
            <a:srgbClr val="F26B43"/>
          </p15:clr>
        </p15:guide>
        <p15:guide id="23" orient="horz" pos="1000">
          <p15:clr>
            <a:srgbClr val="F26B43"/>
          </p15:clr>
        </p15:guide>
        <p15:guide id="24" pos="4282">
          <p15:clr>
            <a:srgbClr val="A4A3A4"/>
          </p15:clr>
        </p15:guide>
        <p15:guide id="25" pos="3984">
          <p15:clr>
            <a:srgbClr val="A4A3A4"/>
          </p15:clr>
        </p15:guide>
        <p15:guide id="26" pos="3384">
          <p15:clr>
            <a:srgbClr val="A4A3A4"/>
          </p15:clr>
        </p15:guide>
        <p15:guide id="27" pos="3101">
          <p15:clr>
            <a:srgbClr val="A4A3A4"/>
          </p15:clr>
        </p15:guide>
        <p15:guide id="28" orient="horz" pos="28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fc.org/ehsguidelines" TargetMode="External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43.png"/><Relationship Id="rId7" Type="http://schemas.openxmlformats.org/officeDocument/2006/relationships/hyperlink" Target="http://www.ifc.org/sustainability" TargetMode="External"/><Relationship Id="rId12" Type="http://schemas.openxmlformats.org/officeDocument/2006/relationships/hyperlink" Target="http://www.ifc.org/EHSGuidelinesRevision" TargetMode="External"/><Relationship Id="rId17" Type="http://schemas.openxmlformats.org/officeDocument/2006/relationships/image" Target="../media/image51.png"/><Relationship Id="rId2" Type="http://schemas.openxmlformats.org/officeDocument/2006/relationships/hyperlink" Target="https://www.ifc.org/wps/wcm/connect/61320ff7-0e9a-4908-bef5-5c9671c8ddfd/GN5_English_2012.pdf?MOD=AJPERES&amp;CVID=mRQjWGZ" TargetMode="Externa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ifc.org/sustainabilitypublications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44.jpeg"/><Relationship Id="rId15" Type="http://schemas.openxmlformats.org/officeDocument/2006/relationships/image" Target="../media/image49.png"/><Relationship Id="rId10" Type="http://schemas.openxmlformats.org/officeDocument/2006/relationships/hyperlink" Target="http://www.ifc.org/disclosure" TargetMode="External"/><Relationship Id="rId4" Type="http://schemas.openxmlformats.org/officeDocument/2006/relationships/hyperlink" Target="http://www.ifc.org/wps/wcm/connect/topics_ext_content/ifc_external_corporate_site/ifc+sustainability/learning+and+adapting/knowledge+products/publications/publications_handbook_sustainabilityframeworrk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hyperlink" Target="https://www.ifc.org/wps/wcm/connect/topics_ext_content/ifc_external_corporate_site/sustainability-at-ifc/publications/publications_gpn_socialdimensions__wci__1319578072859" TargetMode="External"/><Relationship Id="rId2" Type="http://schemas.openxmlformats.org/officeDocument/2006/relationships/hyperlink" Target="https://www.ifc.org/wps/wcm/connect/topics_ext_content/ifc_external_corporate_site/sustainability-at-ifc/publications/publications_handbook_stakeholderengagement__wci__1319577185063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ifc.org/ps8" TargetMode="External"/><Relationship Id="rId5" Type="http://schemas.openxmlformats.org/officeDocument/2006/relationships/image" Target="../media/image43.png"/><Relationship Id="rId10" Type="http://schemas.openxmlformats.org/officeDocument/2006/relationships/hyperlink" Target="https://www.ifc.org/wps/wcm/connect/topics_ext_content/ifc_external_corporate_site/sustainability-at-ifc/policies-standards/performance-standards/ps8" TargetMode="External"/><Relationship Id="rId4" Type="http://schemas.openxmlformats.org/officeDocument/2006/relationships/hyperlink" Target="https://www.ifc.org/wps/wcm/connect/61320ff7-0e9a-4908-bef5-5c9671c8ddfd/GN5_English_2012.pdf?MOD=AJPERES&amp;CVID=mRQjWGZ" TargetMode="External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FDB81-0EC1-57E6-4A90-02F9FB8AF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5" b="30625"/>
          <a:stretch/>
        </p:blipFill>
        <p:spPr>
          <a:xfrm>
            <a:off x="0" y="0"/>
            <a:ext cx="12192000" cy="4320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F5931-F44D-4600-9AB7-F7B152A4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Overview OF IFC Performance (PS8)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66E8FB1-1442-8F4A-BFDD-CDCDA20953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117" y="3627120"/>
            <a:ext cx="10496673" cy="248770"/>
          </a:xfrm>
        </p:spPr>
        <p:txBody>
          <a:bodyPr>
            <a:normAutofit/>
          </a:bodyPr>
          <a:lstStyle/>
          <a:p>
            <a:pPr lvl="4">
              <a:lnSpc>
                <a:spcPct val="90000"/>
              </a:lnSpc>
            </a:pPr>
            <a:r>
              <a:rPr lang="en-US" sz="1400" b="1">
                <a:solidFill>
                  <a:schemeClr val="bg1"/>
                </a:solidFill>
                <a:latin typeface="+mn-lt"/>
              </a:rPr>
              <a:t>September 14th, 2022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329173-1A4F-48A2-8553-251A88B9BD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38999" y="4822166"/>
            <a:ext cx="4404645" cy="1179810"/>
          </a:xfr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0">
                <a:ea typeface="ＭＳ Ｐゴシック"/>
                <a:cs typeface="Arial"/>
              </a:rPr>
              <a:t>Sofie Fleischer Michaelsen</a:t>
            </a:r>
            <a:r>
              <a:rPr lang="en-US" sz="1600" b="0" kern="0">
                <a:ea typeface="ＭＳ Ｐゴシック"/>
                <a:cs typeface="Arial"/>
              </a:rPr>
              <a:t>, </a:t>
            </a:r>
            <a:br>
              <a:rPr lang="en-US" sz="1600" b="0" kern="0">
                <a:ea typeface="ＭＳ Ｐゴシック"/>
                <a:cs typeface="Arial"/>
              </a:rPr>
            </a:br>
            <a:r>
              <a:rPr lang="en-US" sz="1200" b="0" kern="0">
                <a:ea typeface="ＭＳ Ｐゴシック"/>
                <a:cs typeface="Arial"/>
              </a:rPr>
              <a:t>Principal Social Development Specialist, IFC</a:t>
            </a:r>
            <a:endParaRPr lang="en-US" sz="1200" b="0" kern="0">
              <a:cs typeface="Arial"/>
            </a:endParaRP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0">
                <a:ea typeface="ＭＳ Ｐゴシック"/>
                <a:cs typeface="Arial"/>
              </a:rPr>
              <a:t>Elena </a:t>
            </a:r>
            <a:r>
              <a:rPr lang="en-US" sz="1600" b="1" kern="0" err="1">
                <a:ea typeface="ＭＳ Ｐゴシック"/>
                <a:cs typeface="Arial"/>
              </a:rPr>
              <a:t>Chuzhakova</a:t>
            </a:r>
            <a:r>
              <a:rPr lang="en-US" sz="1600" b="0" kern="0">
                <a:ea typeface="ＭＳ Ｐゴシック"/>
                <a:cs typeface="Arial"/>
              </a:rPr>
              <a:t>, </a:t>
            </a:r>
            <a:r>
              <a:rPr lang="en-US" sz="1200" b="0" kern="0">
                <a:ea typeface="ＭＳ Ｐゴシック"/>
                <a:cs typeface="Arial"/>
              </a:rPr>
              <a:t>Senior Environmental Specialist, IFC</a:t>
            </a:r>
            <a:endParaRPr lang="en-US" sz="2000" b="0" kern="0">
              <a:ea typeface="ＭＳ Ｐゴシック"/>
              <a:cs typeface="Arial"/>
            </a:endParaRP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0">
                <a:ea typeface="ＭＳ Ｐゴシック"/>
                <a:cs typeface="Arial"/>
              </a:rPr>
              <a:t>Graham Jacob</a:t>
            </a:r>
            <a:r>
              <a:rPr lang="en-US" sz="1600" b="0" kern="0">
                <a:ea typeface="ＭＳ Ｐゴシック"/>
                <a:cs typeface="Arial"/>
              </a:rPr>
              <a:t>,</a:t>
            </a:r>
            <a:r>
              <a:rPr lang="en-US" sz="2000" b="0" kern="0">
                <a:ea typeface="ＭＳ Ｐゴシック"/>
                <a:cs typeface="Arial"/>
              </a:rPr>
              <a:t> </a:t>
            </a:r>
            <a:r>
              <a:rPr lang="en-US" sz="1200" b="0" kern="0">
                <a:ea typeface="ＭＳ Ｐゴシック"/>
                <a:cs typeface="Arial"/>
              </a:rPr>
              <a:t>Spatial heritage consultant </a:t>
            </a:r>
            <a:endParaRPr lang="en-US" sz="1200" b="0" kern="0">
              <a:ea typeface="ＭＳ Ｐゴシック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Cultural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7F94-9B9B-46AB-863E-E6BF1D9EB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1" y="1697040"/>
            <a:ext cx="6367779" cy="4302124"/>
          </a:xfrm>
        </p:spPr>
        <p:txBody>
          <a:bodyPr/>
          <a:lstStyle/>
          <a:p>
            <a:pPr lvl="1"/>
            <a:r>
              <a:rPr lang="en-US"/>
              <a:t>Do not remove, significantly alter, or damage critical cultural heritage. </a:t>
            </a:r>
          </a:p>
          <a:p>
            <a:pPr lvl="2"/>
            <a:r>
              <a:rPr lang="en-US"/>
              <a:t>In exceptional unavoidable circumstances, use a process of Informed Consultation and Participation (ICP) of the Affected Communities with a good faith negotiation process that results in a documented outcome. Retain external experts to assist in the assessment and protection of critical cultural heritage.</a:t>
            </a:r>
          </a:p>
          <a:p>
            <a:pPr lvl="1"/>
            <a:r>
              <a:rPr lang="en-US"/>
              <a:t>Project located in legally protected areas requires additional measures:</a:t>
            </a:r>
          </a:p>
          <a:p>
            <a:pPr lvl="2"/>
            <a:r>
              <a:rPr lang="en-US"/>
              <a:t>Comply with defined national/local regulations or the protected area management plans.</a:t>
            </a:r>
          </a:p>
          <a:p>
            <a:pPr lvl="2"/>
            <a:r>
              <a:rPr lang="en-US"/>
              <a:t>Consult the protected area sponsors and managers, local communities and other key stakeholders.</a:t>
            </a:r>
          </a:p>
          <a:p>
            <a:pPr lvl="2"/>
            <a:r>
              <a:rPr lang="en-US"/>
              <a:t>Implement additional programs to promote and enhance the conservation aims of the protected area.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A584E-E740-4727-AA03-648017995B9B}"/>
              </a:ext>
            </a:extLst>
          </p:cNvPr>
          <p:cNvSpPr txBox="1"/>
          <p:nvPr/>
        </p:nvSpPr>
        <p:spPr>
          <a:xfrm>
            <a:off x="7583424" y="6583104"/>
            <a:ext cx="12599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Source: UNESCO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BB905ED-AF97-836E-8604-9FC2D5DAA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44" r="14048"/>
          <a:stretch/>
        </p:blipFill>
        <p:spPr>
          <a:xfrm>
            <a:off x="8915400" y="3469255"/>
            <a:ext cx="3276601" cy="341813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E8CF1F6-0CB3-582E-0152-74179AE0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15841" r="21407"/>
          <a:stretch/>
        </p:blipFill>
        <p:spPr>
          <a:xfrm>
            <a:off x="8915400" y="0"/>
            <a:ext cx="3276600" cy="3347335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124D28-A24F-EE4C-8BAB-2DEC382E3C94}"/>
              </a:ext>
            </a:extLst>
          </p:cNvPr>
          <p:cNvGrpSpPr/>
          <p:nvPr/>
        </p:nvGrpSpPr>
        <p:grpSpPr>
          <a:xfrm>
            <a:off x="8915401" y="0"/>
            <a:ext cx="3276599" cy="6887385"/>
            <a:chOff x="9962176" y="0"/>
            <a:chExt cx="3977167" cy="6887385"/>
          </a:xfrm>
          <a:gradFill>
            <a:gsLst>
              <a:gs pos="80000">
                <a:srgbClr val="246482">
                  <a:alpha val="20000"/>
                </a:srgbClr>
              </a:gs>
              <a:gs pos="100000">
                <a:srgbClr val="042245"/>
              </a:gs>
            </a:gsLst>
            <a:lin ang="5400000" scaled="1"/>
          </a:gra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2EA62-8FBB-6695-14A1-16BA59157C79}"/>
                </a:ext>
              </a:extLst>
            </p:cNvPr>
            <p:cNvSpPr/>
            <p:nvPr/>
          </p:nvSpPr>
          <p:spPr bwMode="auto">
            <a:xfrm>
              <a:off x="9962176" y="0"/>
              <a:ext cx="3977167" cy="334733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latin typeface="Trebuchet MS" pitchFamily="34" charset="0"/>
                <a:cs typeface="Times New Roman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9B8FBA-9B48-82ED-2696-88F64949FD07}"/>
                </a:ext>
              </a:extLst>
            </p:cNvPr>
            <p:cNvSpPr/>
            <p:nvPr/>
          </p:nvSpPr>
          <p:spPr bwMode="auto">
            <a:xfrm>
              <a:off x="9962176" y="3469255"/>
              <a:ext cx="3977167" cy="341813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latin typeface="Trebuchet MS" pitchFamily="34" charset="0"/>
                <a:cs typeface="Times New Roman" pitchFamily="18" charset="0"/>
              </a:endParaRPr>
            </a:p>
          </p:txBody>
        </p:sp>
      </p:grpSp>
      <p:pic>
        <p:nvPicPr>
          <p:cNvPr id="23" name="Picture 4">
            <a:extLst>
              <a:ext uri="{FF2B5EF4-FFF2-40B4-BE49-F238E27FC236}">
                <a16:creationId xmlns:a16="http://schemas.microsoft.com/office/drawing/2014/main" id="{6F6A78F5-F6BD-F113-636B-F8A974FF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B45E-28C1-4B97-BF09-9AA07AF24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1617" y="1745924"/>
            <a:ext cx="4598424" cy="4400550"/>
          </a:xfrm>
        </p:spPr>
        <p:txBody>
          <a:bodyPr/>
          <a:lstStyle/>
          <a:p>
            <a:pPr marL="0" lvl="1" indent="0" defTabSz="800100" eaLnBrk="0" hangingPunc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kern="1200"/>
              <a:t>Do not proceed with commercialization unless the community: 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Enters into a process of ICP as described in PS1 and which uses a good faith negotiation process that results in a documented outcome.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Provides for fair and equitable sharing of benefits from commercialization of such knowledge, innovation, or practice, consistent with their customs and traditio</a:t>
            </a:r>
            <a:r>
              <a:rPr lang="en-US"/>
              <a:t>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3B15C-B02C-389A-8C19-12CDB4C5D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199" y="1745924"/>
            <a:ext cx="4747725" cy="4400550"/>
          </a:xfrm>
        </p:spPr>
        <p:txBody>
          <a:bodyPr/>
          <a:lstStyle/>
          <a:p>
            <a:pPr marL="0" lvl="1" indent="0" defTabSz="800100" eaLnBrk="0" hangingPunc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b="1" kern="1200"/>
              <a:t>Where a project proposes to use the cultural heritage for commercial purposes, inform  communities of the following: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Their rights under national law.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The scope and nature of the proposed commercial development.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/>
              <a:t>The potential consequences of such development.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9989B-827D-4710-BDD7-9D3C6353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9474B-B1F6-4A9C-9BD1-C4BC61AD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Project’s Use of Cultural Heritage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D87013-F0DF-A646-C4D3-84E62CBB7DDB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792224"/>
            <a:ext cx="0" cy="420694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02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928676-02D7-1AD5-441A-0CA59066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0D19FAB-3176-23DF-8F1A-CF0B5F82B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0E88A2-72D5-E4BD-4369-208A602F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solidFill>
                  <a:schemeClr val="bg1"/>
                </a:solidFill>
              </a:rPr>
              <a:t>Overview OF IFC Performance (PS8)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B6095CA-3608-ECD2-79D1-6BB1C743B9AB}"/>
              </a:ext>
            </a:extLst>
          </p:cNvPr>
          <p:cNvSpPr txBox="1">
            <a:spLocks/>
          </p:cNvSpPr>
          <p:nvPr/>
        </p:nvSpPr>
        <p:spPr bwMode="auto">
          <a:xfrm>
            <a:off x="711199" y="1741170"/>
            <a:ext cx="5250180" cy="33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r>
              <a:rPr lang="en-US" sz="12000" b="0" kern="0" spc="300">
                <a:solidFill>
                  <a:schemeClr val="bg1"/>
                </a:solidFill>
              </a:rPr>
              <a:t>Q</a:t>
            </a:r>
            <a:r>
              <a:rPr lang="en-US" sz="12000" b="0" kern="0" spc="300">
                <a:solidFill>
                  <a:srgbClr val="00B0EF"/>
                </a:solidFill>
              </a:rPr>
              <a:t>&amp;</a:t>
            </a:r>
            <a:r>
              <a:rPr lang="en-US" sz="12000" b="0" kern="0" spc="30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F06FEB-EEF1-5708-498A-393727FCAF17}"/>
              </a:ext>
            </a:extLst>
          </p:cNvPr>
          <p:cNvGrpSpPr/>
          <p:nvPr/>
        </p:nvGrpSpPr>
        <p:grpSpPr>
          <a:xfrm>
            <a:off x="0" y="1182668"/>
            <a:ext cx="12192001" cy="63154"/>
            <a:chOff x="0" y="1184621"/>
            <a:chExt cx="12192001" cy="63154"/>
          </a:xfrm>
        </p:grpSpPr>
        <p:sp>
          <p:nvSpPr>
            <p:cNvPr id="4" name="Rectangle 63">
              <a:extLst>
                <a:ext uri="{FF2B5EF4-FFF2-40B4-BE49-F238E27FC236}">
                  <a16:creationId xmlns:a16="http://schemas.microsoft.com/office/drawing/2014/main" id="{D358FC31-1C39-EEC2-16B9-49FC8A58281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1184621"/>
              <a:ext cx="9137651" cy="63154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rgbClr val="C8BB7E"/>
                </a:solidFill>
              </a:endParaRPr>
            </a:p>
          </p:txBody>
        </p:sp>
        <p:sp>
          <p:nvSpPr>
            <p:cNvPr id="5" name="Rectangle 64">
              <a:extLst>
                <a:ext uri="{FF2B5EF4-FFF2-40B4-BE49-F238E27FC236}">
                  <a16:creationId xmlns:a16="http://schemas.microsoft.com/office/drawing/2014/main" id="{A2684ABB-3FF6-CE09-4FF7-3F8A5965B4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37651" y="1184621"/>
              <a:ext cx="3054350" cy="631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99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Cultural/Heritage Significance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BA5CBBF-46C9-7285-35ED-F76347C30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tabLst>
                <a:tab pos="1485900" algn="l"/>
              </a:tabLst>
            </a:pPr>
            <a:r>
              <a:rPr lang="en-US" sz="2000" kern="1200"/>
              <a:t>In terms of the ICOMOS Burra Charter, cultural significance means:</a:t>
            </a:r>
          </a:p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rgbClr val="C58006"/>
                </a:solidFill>
                <a:ea typeface="ＭＳ Ｐゴシック"/>
              </a:rPr>
              <a:t>Aesthetic:</a:t>
            </a:r>
            <a:r>
              <a:rPr lang="en-US" sz="2000" b="1" kern="1200">
                <a:ea typeface="ＭＳ Ｐゴシック"/>
              </a:rPr>
              <a:t>	</a:t>
            </a:r>
            <a:r>
              <a:rPr lang="en-US" sz="2000" kern="1200">
                <a:ea typeface="ＭＳ Ｐゴシック"/>
              </a:rPr>
              <a:t>with architectural, artistic, scenic or other visual attributes</a:t>
            </a:r>
          </a:p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rgbClr val="C58006"/>
                </a:solidFill>
                <a:ea typeface="ＭＳ Ｐゴシック"/>
              </a:rPr>
              <a:t>Historic:</a:t>
            </a:r>
            <a:r>
              <a:rPr lang="en-US" sz="2000" kern="1200">
                <a:ea typeface="ＭＳ Ｐゴシック"/>
              </a:rPr>
              <a:t>	associated with past events, eras, groups or personalities/individuals   </a:t>
            </a:r>
            <a:endParaRPr lang="en-US" sz="2000" kern="1200"/>
          </a:p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rgbClr val="C58006"/>
                </a:solidFill>
                <a:ea typeface="ＭＳ Ｐゴシック"/>
              </a:rPr>
              <a:t>Scientific:</a:t>
            </a:r>
            <a:r>
              <a:rPr lang="en-US" sz="2000" kern="1200">
                <a:ea typeface="ＭＳ Ｐゴシック"/>
              </a:rPr>
              <a:t>	associated with archaeological and paleontological material, inventions, 			innovations and related analytical processes of a physical or natural nature </a:t>
            </a:r>
            <a:endParaRPr lang="en-US" sz="2000" kern="1200"/>
          </a:p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rgbClr val="C58006"/>
                </a:solidFill>
                <a:ea typeface="ＭＳ Ｐゴシック"/>
              </a:rPr>
              <a:t>Social:</a:t>
            </a:r>
            <a:r>
              <a:rPr lang="en-US" sz="2000" kern="1200">
                <a:ea typeface="ＭＳ Ｐゴシック"/>
              </a:rPr>
              <a:t>	of significance to a particular community for reasons relating to human 		interaction, whether historical or contemporary.</a:t>
            </a:r>
          </a:p>
          <a:p>
            <a:pPr marL="0" lvl="1" indent="0" defTabSz="800100" eaLnBrk="0" hangingPunct="0">
              <a:lnSpc>
                <a:spcPct val="100000"/>
              </a:lnSpc>
              <a:buNone/>
              <a:tabLst>
                <a:tab pos="1485900" algn="l"/>
              </a:tabLst>
            </a:pPr>
            <a:r>
              <a:rPr lang="en-US" sz="2000" kern="1200"/>
              <a:t>or</a:t>
            </a:r>
          </a:p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rgbClr val="C58006"/>
                </a:solidFill>
                <a:ea typeface="ＭＳ Ｐゴシック"/>
              </a:rPr>
              <a:t>Spiritual:</a:t>
            </a:r>
            <a:r>
              <a:rPr lang="en-US" sz="2000" kern="1200">
                <a:ea typeface="ＭＳ Ｐゴシック"/>
              </a:rPr>
              <a:t>	relating to people’s thoughts and belief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110B77-9E00-E2A1-228C-CC58F699EDE4}"/>
              </a:ext>
            </a:extLst>
          </p:cNvPr>
          <p:cNvSpPr/>
          <p:nvPr/>
        </p:nvSpPr>
        <p:spPr bwMode="auto">
          <a:xfrm>
            <a:off x="818315" y="2316874"/>
            <a:ext cx="4001135" cy="459346"/>
          </a:xfrm>
          <a:prstGeom prst="roundRect">
            <a:avLst/>
          </a:prstGeom>
          <a:solidFill>
            <a:srgbClr val="00B0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Cultural/Heritage Significance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0DF5BD-A741-4E6E-BE89-339AF1B1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668264"/>
            <a:ext cx="10772775" cy="4302124"/>
          </a:xfrm>
        </p:spPr>
        <p:txBody>
          <a:bodyPr/>
          <a:lstStyle/>
          <a:p>
            <a:pPr marL="0" lvl="1" indent="0" defTabSz="800100" eaLnBrk="0" hangingPunc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tabLst>
                <a:tab pos="1485900" algn="l"/>
              </a:tabLst>
            </a:pPr>
            <a:r>
              <a:rPr lang="en-US" sz="2000" kern="1200">
                <a:ea typeface="ＭＳ Ｐゴシック"/>
              </a:rPr>
              <a:t>Is the heritage resource of international, national, regional or local significance?</a:t>
            </a:r>
          </a:p>
          <a:p>
            <a:pPr marL="172720" lvl="1" indent="0" defTabSz="800100" eaLnBrk="0" hangingPunc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tabLst>
                <a:tab pos="1485900" algn="l"/>
              </a:tabLst>
            </a:pPr>
            <a:r>
              <a:rPr lang="en-US" sz="2000" b="1" kern="1200">
                <a:solidFill>
                  <a:schemeClr val="bg1"/>
                </a:solidFill>
                <a:ea typeface="ＭＳ Ｐゴシック"/>
              </a:rPr>
              <a:t>This to be understood </a:t>
            </a:r>
            <a:r>
              <a:rPr lang="en-US" sz="2000" kern="1200">
                <a:solidFill>
                  <a:schemeClr val="bg1"/>
                </a:solidFill>
                <a:ea typeface="ＭＳ Ｐゴシック"/>
              </a:rPr>
              <a:t>in order to: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Enable scarce skills to be focused on areas of greatest heritage need;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Inform spatial management and help identify heritage management allocations; 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Assist in the identification of heritage/conservation or related special protection areas;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Assist in the preparation of heritage management plans; 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Inform local planning policy, spatial development frameworks etc. and</a:t>
            </a:r>
          </a:p>
          <a:p>
            <a:pPr lvl="1" defTabSz="800100">
              <a:tabLst>
                <a:tab pos="1485900" algn="l"/>
              </a:tabLst>
            </a:pPr>
            <a:r>
              <a:rPr lang="en-US">
                <a:ea typeface="ＭＳ Ｐゴシック"/>
              </a:rPr>
              <a:t>Prioritize heritage projects in the face of limited funding.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Landscapes: from the Tangible to Intangible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E3D54EE-BBBA-3B44-936A-2609E2D811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1201" y="1697040"/>
            <a:ext cx="8501379" cy="4302124"/>
          </a:xfrm>
        </p:spPr>
        <p:txBody>
          <a:bodyPr/>
          <a:lstStyle/>
          <a:p>
            <a:r>
              <a:rPr lang="en-US" altLang="en-US" sz="2400" b="1" kern="1200">
                <a:solidFill>
                  <a:srgbClr val="C58006"/>
                </a:solidFill>
              </a:rPr>
              <a:t>Landscapes designed and created intentionally by ‘man’ </a:t>
            </a:r>
            <a:r>
              <a:rPr lang="en-US" altLang="en-US" sz="2400"/>
              <a:t>(i.e. landscapes most deliberately modified and shaped by people);</a:t>
            </a:r>
          </a:p>
          <a:p>
            <a:r>
              <a:rPr lang="en-US" altLang="en-US" sz="2400" b="1" kern="1200">
                <a:solidFill>
                  <a:srgbClr val="C58006"/>
                </a:solidFill>
              </a:rPr>
              <a:t>Organically ‘evolved’ landscapes </a:t>
            </a:r>
            <a:r>
              <a:rPr lang="en-US" altLang="en-US" sz="2400"/>
              <a:t>(i.e. shaped by the combined energies of people and nature); and</a:t>
            </a:r>
          </a:p>
          <a:p>
            <a:r>
              <a:rPr lang="en-US" altLang="en-US" sz="2400" b="1" kern="1200">
                <a:solidFill>
                  <a:srgbClr val="C58006"/>
                </a:solidFill>
              </a:rPr>
              <a:t>Associative cultural landscapes </a:t>
            </a:r>
            <a:r>
              <a:rPr lang="en-US" altLang="en-US" sz="2400"/>
              <a:t>(i.e. least evidently ‘shaped’ by people but religiously, artistically or socially valued in terms of the natural element).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Landscape Category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F7CB709-1F81-8B4A-AC10-2561CE882DF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01675" y="5390206"/>
            <a:ext cx="10791824" cy="61555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169799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609600" indent="-609600" algn="ctr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charset="0"/>
              <a:buNone/>
            </a:pPr>
            <a:r>
              <a:rPr lang="en-US" altLang="en-US" kern="1200">
                <a:solidFill>
                  <a:srgbClr val="C58006"/>
                </a:solidFill>
              </a:rPr>
              <a:t>Landscapes designed and created intentionally by ‘man’ </a:t>
            </a:r>
            <a:br>
              <a:rPr lang="en-US" altLang="en-US" kern="1200">
                <a:solidFill>
                  <a:srgbClr val="C58006"/>
                </a:solidFill>
              </a:rPr>
            </a:br>
            <a:r>
              <a:rPr lang="en-US" altLang="en-US" kern="1200">
                <a:solidFill>
                  <a:schemeClr val="tx2">
                    <a:lumMod val="65000"/>
                    <a:lumOff val="35000"/>
                  </a:schemeClr>
                </a:solidFill>
              </a:rPr>
              <a:t>(i.e. landscapes most deliberately modified and shaped by people)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0BAA8B24-C24F-3447-B557-52936710D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 bwMode="auto">
          <a:xfrm>
            <a:off x="0" y="1600200"/>
            <a:ext cx="6035040" cy="341283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E5DFC48-F7DD-2A4A-86F5-5952B0FD6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892"/>
          <a:stretch/>
        </p:blipFill>
        <p:spPr bwMode="auto">
          <a:xfrm>
            <a:off x="6156960" y="1600201"/>
            <a:ext cx="6035040" cy="341283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3D3312FF-5B22-2F44-8EB7-5F2CC4EE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638" y="4699104"/>
            <a:ext cx="3200402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Warsaw Old Town,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Poland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AE5DD-7A23-3641-BC17-3C8D9AA30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598" y="4699104"/>
            <a:ext cx="3200402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Taj Mahal gardens,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Agra, India</a:t>
            </a:r>
          </a:p>
        </p:txBody>
      </p:sp>
    </p:spTree>
    <p:extLst>
      <p:ext uri="{BB962C8B-B14F-4D97-AF65-F5344CB8AC3E}">
        <p14:creationId xmlns:p14="http://schemas.microsoft.com/office/powerpoint/2010/main" val="65218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Landscape Category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F7CB709-1F81-8B4A-AC10-2561CE882DF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01675" y="5691386"/>
            <a:ext cx="10791824" cy="30777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169799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609600" indent="-609600" algn="ctr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charset="0"/>
              <a:buNone/>
            </a:pPr>
            <a:r>
              <a:rPr lang="en-US" altLang="en-US" kern="1200">
                <a:solidFill>
                  <a:srgbClr val="C58006"/>
                </a:solidFill>
              </a:rPr>
              <a:t>Organically evolved landscapes </a:t>
            </a:r>
            <a:r>
              <a:rPr lang="en-US" altLang="en-US" kern="1200">
                <a:solidFill>
                  <a:schemeClr val="tx2">
                    <a:lumMod val="65000"/>
                    <a:lumOff val="35000"/>
                  </a:schemeClr>
                </a:solidFill>
              </a:rPr>
              <a:t>(i.e. shaped by the combined energies of people and nature)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0BAA8B24-C24F-3447-B557-52936710D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39456"/>
          <a:stretch/>
        </p:blipFill>
        <p:spPr bwMode="auto">
          <a:xfrm>
            <a:off x="0" y="1600200"/>
            <a:ext cx="9349740" cy="382664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E5DFC48-F7DD-2A4A-86F5-5952B0FD6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-967"/>
          <a:stretch/>
        </p:blipFill>
        <p:spPr bwMode="auto">
          <a:xfrm>
            <a:off x="9471660" y="1600200"/>
            <a:ext cx="2720340" cy="38266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3D3312FF-5B22-2F44-8EB7-5F2CC4EE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040" y="5112910"/>
            <a:ext cx="44577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Cape Winelands,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Franschhoek, South Africa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AFD99-A6DD-8732-8615-6AAE539F1E65}"/>
              </a:ext>
            </a:extLst>
          </p:cNvPr>
          <p:cNvSpPr txBox="1"/>
          <p:nvPr/>
        </p:nvSpPr>
        <p:spPr>
          <a:xfrm>
            <a:off x="-108585" y="5206107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93395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Landscape Category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F7CB709-1F81-8B4A-AC10-2561CE882DF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01675" y="5390206"/>
            <a:ext cx="10791824" cy="61555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169799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609600" indent="-609600" algn="ctr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charset="0"/>
              <a:buNone/>
            </a:pPr>
            <a:r>
              <a:rPr lang="en-US" altLang="en-US" kern="1200">
                <a:solidFill>
                  <a:srgbClr val="C58006"/>
                </a:solidFill>
              </a:rPr>
              <a:t>Associative cultural landscapes </a:t>
            </a:r>
            <a:r>
              <a:rPr lang="en-US" altLang="en-US" kern="1200">
                <a:solidFill>
                  <a:schemeClr val="tx2">
                    <a:lumMod val="65000"/>
                    <a:lumOff val="35000"/>
                  </a:schemeClr>
                </a:solidFill>
              </a:rPr>
              <a:t>(i.e. least evidently shaped by people but religiously, artistically or socially valued in terms of the natural element)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0BAA8B24-C24F-3447-B557-52936710D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6" b="4174"/>
          <a:stretch/>
        </p:blipFill>
        <p:spPr bwMode="auto">
          <a:xfrm>
            <a:off x="0" y="1600201"/>
            <a:ext cx="6035040" cy="341283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8E5DFC48-F7DD-2A4A-86F5-5952B0FD6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 b="12272"/>
          <a:stretch/>
        </p:blipFill>
        <p:spPr bwMode="auto">
          <a:xfrm>
            <a:off x="6156960" y="1600201"/>
            <a:ext cx="6035040" cy="3412836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3D3312FF-5B22-2F44-8EB7-5F2CC4EE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" y="4699105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Tongariro National Park,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New Zealand (newzealand.com)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AE5DD-7A23-3641-BC17-3C8D9AA30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60" y="4699105"/>
            <a:ext cx="603504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Uluru-Kata Tjuta National Park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, Australia (gettyimages.com)</a:t>
            </a:r>
          </a:p>
        </p:txBody>
      </p:sp>
    </p:spTree>
    <p:extLst>
      <p:ext uri="{BB962C8B-B14F-4D97-AF65-F5344CB8AC3E}">
        <p14:creationId xmlns:p14="http://schemas.microsoft.com/office/powerpoint/2010/main" val="367853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5C0981-E0AC-E64A-A2F7-E7B5FDF52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62" b="22683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AE45F-B0B8-324A-9397-E51F56A6757E}"/>
              </a:ext>
            </a:extLst>
          </p:cNvPr>
          <p:cNvSpPr txBox="1"/>
          <p:nvPr/>
        </p:nvSpPr>
        <p:spPr>
          <a:xfrm>
            <a:off x="463813" y="6016272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9CD1E93B-9B06-9C17-FC4D-5F7696475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  <a:endParaRPr lang="en-US" altLang="en-US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81BB8-76DE-4911-0FD8-40A83F22D84D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66976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5DB0-387F-448D-AB0D-837AEBBB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PS8 Objectives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BFA227D9-49E7-4C9B-DEA3-5992A661ACA8}"/>
              </a:ext>
            </a:extLst>
          </p:cNvPr>
          <p:cNvSpPr txBox="1">
            <a:spLocks/>
          </p:cNvSpPr>
          <p:nvPr/>
        </p:nvSpPr>
        <p:spPr bwMode="auto">
          <a:xfrm>
            <a:off x="711201" y="3302070"/>
            <a:ext cx="4988559" cy="118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04040"/>
              </a:buClr>
              <a:defRPr sz="2000">
                <a:solidFill>
                  <a:srgbClr val="414752"/>
                </a:solidFill>
                <a:latin typeface="Arial"/>
                <a:ea typeface="ＭＳ Ｐゴシック" charset="0"/>
                <a:cs typeface="Arial"/>
              </a:defRPr>
            </a:lvl1pPr>
            <a:lvl2pPr marL="285750" indent="-28575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System Font Regular"/>
              <a:buChar char="●"/>
              <a:defRPr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574675" indent="-2841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831850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Courier New" panose="02070309020205020404" pitchFamily="49" charset="0"/>
              <a:buChar char="o"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196975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.Lucida Grande UI Regular"/>
              <a:buChar char="▫"/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1485900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◦"/>
              <a:tabLst/>
              <a:defRPr sz="11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88925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287338" marR="0" indent="-279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SzTx/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8pPr>
            <a:lvl9pPr marL="287338" indent="-279400" algn="l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9pPr>
          </a:lstStyle>
          <a:p>
            <a:pPr marL="0" lvl="1" indent="0" defTabSz="800100" eaLnBrk="0" hangingPunct="0">
              <a:buNone/>
            </a:pPr>
            <a:r>
              <a:rPr lang="en-US" sz="2400" b="0"/>
              <a:t>Protect cultural heritage from the adverse impacts of project activities and support its preservation.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6131878-7D19-B17B-665A-99DB9CF55532}"/>
              </a:ext>
            </a:extLst>
          </p:cNvPr>
          <p:cNvSpPr txBox="1">
            <a:spLocks/>
          </p:cNvSpPr>
          <p:nvPr/>
        </p:nvSpPr>
        <p:spPr bwMode="auto">
          <a:xfrm>
            <a:off x="7262813" y="3302070"/>
            <a:ext cx="4217986" cy="118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04040"/>
              </a:buClr>
              <a:defRPr sz="2000">
                <a:solidFill>
                  <a:srgbClr val="414752"/>
                </a:solidFill>
                <a:latin typeface="Arial"/>
                <a:ea typeface="ＭＳ Ｐゴシック" charset="0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System Font Regular"/>
              <a:buChar char="●"/>
              <a:defRPr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574675" indent="-2841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Courier New" panose="02070309020205020404" pitchFamily="49" charset="0"/>
              <a:buChar char="o"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.Lucida Grande UI Regular"/>
              <a:buChar char="▫"/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1485900" indent="-284163" algn="l" rtl="0" fontAlgn="base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◦"/>
              <a:tabLst/>
              <a:defRPr sz="11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88925" indent="-284163" algn="l" rtl="0" fontAlgn="base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287338" marR="0" indent="-279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SzTx/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8pPr>
            <a:lvl9pPr marL="287338" indent="-279400" algn="l" rtl="0" fontAlgn="base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9pPr>
          </a:lstStyle>
          <a:p>
            <a:pPr marL="0" lvl="1" indent="0" defTabSz="800100">
              <a:buNone/>
            </a:pPr>
            <a:r>
              <a:rPr lang="en-US" sz="2400" b="0"/>
              <a:t>Promote the equitable sharing of benefits from the use of cultural heritage.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9CC5F3-AFAF-56B3-E384-A036C4F18FA2}"/>
              </a:ext>
            </a:extLst>
          </p:cNvPr>
          <p:cNvCxnSpPr>
            <a:cxnSpLocks/>
          </p:cNvCxnSpPr>
          <p:nvPr/>
        </p:nvCxnSpPr>
        <p:spPr bwMode="auto">
          <a:xfrm>
            <a:off x="6345936" y="1792224"/>
            <a:ext cx="0" cy="420694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6">
            <a:extLst>
              <a:ext uri="{FF2B5EF4-FFF2-40B4-BE49-F238E27FC236}">
                <a16:creationId xmlns:a16="http://schemas.microsoft.com/office/drawing/2014/main" id="{598ADAD9-2EF5-1FD2-1D5D-3C59184EAD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2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12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79FD-6557-004D-0E96-C8A236F88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6" b="13258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71860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79FD-6557-004D-0E96-C8A236F88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 b="7491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2187198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79FD-6557-004D-0E96-C8A236F88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21330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125191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79FD-6557-004D-0E96-C8A236F88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8694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1622068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79FD-6557-004D-0E96-C8A236F88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" b="22633"/>
          <a:stretch/>
        </p:blipFill>
        <p:spPr>
          <a:xfrm>
            <a:off x="701675" y="1587500"/>
            <a:ext cx="10782300" cy="44116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693786"/>
            <a:ext cx="5562600" cy="313932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Alma Ata Soviet era railway station, 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Almaty, Kazakhstan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</p:spTree>
    <p:extLst>
      <p:ext uri="{BB962C8B-B14F-4D97-AF65-F5344CB8AC3E}">
        <p14:creationId xmlns:p14="http://schemas.microsoft.com/office/powerpoint/2010/main" val="2332888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E834C8-2217-448F-A4D3-051A9B83940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</a:rPr>
              <a:t>Graham Jacobs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DD480-3460-4D49-2801-1CA9B260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4" b="20856"/>
          <a:stretch/>
        </p:blipFill>
        <p:spPr>
          <a:xfrm>
            <a:off x="711353" y="1587500"/>
            <a:ext cx="10772624" cy="4411663"/>
          </a:xfrm>
          <a:custGeom>
            <a:avLst/>
            <a:gdLst>
              <a:gd name="connsiteX0" fmla="*/ -119 w 10772624"/>
              <a:gd name="connsiteY0" fmla="*/ -70 h 6271076"/>
              <a:gd name="connsiteX1" fmla="*/ 10772506 w 10772624"/>
              <a:gd name="connsiteY1" fmla="*/ -70 h 6271076"/>
              <a:gd name="connsiteX2" fmla="*/ 10772506 w 10772624"/>
              <a:gd name="connsiteY2" fmla="*/ 6271007 h 6271076"/>
              <a:gd name="connsiteX3" fmla="*/ -119 w 10772624"/>
              <a:gd name="connsiteY3" fmla="*/ 6271007 h 627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2624" h="6271076">
                <a:moveTo>
                  <a:pt x="-119" y="-70"/>
                </a:moveTo>
                <a:lnTo>
                  <a:pt x="10772506" y="-70"/>
                </a:lnTo>
                <a:lnTo>
                  <a:pt x="10772506" y="6271007"/>
                </a:lnTo>
                <a:lnTo>
                  <a:pt x="-119" y="6271007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7E6E05-24DC-176E-6D25-D706907F9CC2}"/>
              </a:ext>
            </a:extLst>
          </p:cNvPr>
          <p:cNvGrpSpPr/>
          <p:nvPr/>
        </p:nvGrpSpPr>
        <p:grpSpPr>
          <a:xfrm>
            <a:off x="4747435" y="1975726"/>
            <a:ext cx="2386574" cy="3077926"/>
            <a:chOff x="4747435" y="1975726"/>
            <a:chExt cx="2386574" cy="307792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063429E-2CC8-F8F7-993F-DC884D89101B}"/>
                </a:ext>
              </a:extLst>
            </p:cNvPr>
            <p:cNvSpPr/>
            <p:nvPr/>
          </p:nvSpPr>
          <p:spPr>
            <a:xfrm>
              <a:off x="4747435" y="1975726"/>
              <a:ext cx="880780" cy="3077926"/>
            </a:xfrm>
            <a:custGeom>
              <a:avLst/>
              <a:gdLst>
                <a:gd name="connsiteX0" fmla="*/ -92 w 880780"/>
                <a:gd name="connsiteY0" fmla="*/ 1538784 h 3077926"/>
                <a:gd name="connsiteX1" fmla="*/ 440298 w 880780"/>
                <a:gd name="connsiteY1" fmla="*/ -179 h 3077926"/>
                <a:gd name="connsiteX2" fmla="*/ 880688 w 880780"/>
                <a:gd name="connsiteY2" fmla="*/ 1538784 h 3077926"/>
                <a:gd name="connsiteX3" fmla="*/ 440298 w 880780"/>
                <a:gd name="connsiteY3" fmla="*/ 3077748 h 3077926"/>
                <a:gd name="connsiteX4" fmla="*/ -92 w 880780"/>
                <a:gd name="connsiteY4" fmla="*/ 1538784 h 307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80" h="3077926">
                  <a:moveTo>
                    <a:pt x="-92" y="1538784"/>
                  </a:moveTo>
                  <a:cubicBezTo>
                    <a:pt x="-92" y="688841"/>
                    <a:pt x="197077" y="-179"/>
                    <a:pt x="440298" y="-179"/>
                  </a:cubicBezTo>
                  <a:cubicBezTo>
                    <a:pt x="683520" y="-179"/>
                    <a:pt x="880688" y="688841"/>
                    <a:pt x="880688" y="1538784"/>
                  </a:cubicBezTo>
                  <a:cubicBezTo>
                    <a:pt x="880688" y="2388728"/>
                    <a:pt x="683520" y="3077748"/>
                    <a:pt x="440298" y="3077748"/>
                  </a:cubicBezTo>
                  <a:cubicBezTo>
                    <a:pt x="197077" y="3077748"/>
                    <a:pt x="-92" y="2388728"/>
                    <a:pt x="-92" y="1538784"/>
                  </a:cubicBezTo>
                  <a:close/>
                </a:path>
              </a:pathLst>
            </a:custGeom>
            <a:noFill/>
            <a:ln w="28230" cap="flat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1F43"/>
                </a:solidFill>
                <a:effectLst/>
                <a:uLnTx/>
                <a:uFillTx/>
                <a:latin typeface="Trebuchet MS" charset="0"/>
                <a:ea typeface="ＭＳ Ｐゴシック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973F4F-B68A-E0CA-A98F-69B7A157D4B7}"/>
                </a:ext>
              </a:extLst>
            </p:cNvPr>
            <p:cNvSpPr txBox="1"/>
            <p:nvPr/>
          </p:nvSpPr>
          <p:spPr>
            <a:xfrm>
              <a:off x="5577209" y="3359964"/>
              <a:ext cx="1237880" cy="3818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58" b="0" i="0" u="none" strike="noStrike" kern="1200" cap="none" spc="0" normalizeH="0" baseline="0" noProof="0">
                  <a:ln/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  <a:rtl val="0"/>
                </a:rPr>
                <a:t>Alma Ata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D7D05-0CE0-5E64-C8CF-105EC8FD8947}"/>
                </a:ext>
              </a:extLst>
            </p:cNvPr>
            <p:cNvSpPr txBox="1"/>
            <p:nvPr/>
          </p:nvSpPr>
          <p:spPr>
            <a:xfrm>
              <a:off x="5276679" y="3669692"/>
              <a:ext cx="1857330" cy="3818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58" b="0" i="0" u="none" strike="noStrike" kern="1200" cap="none" spc="0" normalizeH="0" baseline="0" noProof="0">
                  <a:ln/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  <a:rtl val="0"/>
                </a:rPr>
                <a:t>railway station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B729D8-F32B-A17C-E39D-5C6BF1F96615}"/>
              </a:ext>
            </a:extLst>
          </p:cNvPr>
          <p:cNvGrpSpPr/>
          <p:nvPr/>
        </p:nvGrpSpPr>
        <p:grpSpPr>
          <a:xfrm>
            <a:off x="3468283" y="3101503"/>
            <a:ext cx="908797" cy="626124"/>
            <a:chOff x="3468283" y="3101503"/>
            <a:chExt cx="908797" cy="6261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156AED-9AC8-6C73-158D-B8C153099E99}"/>
                </a:ext>
              </a:extLst>
            </p:cNvPr>
            <p:cNvSpPr/>
            <p:nvPr/>
          </p:nvSpPr>
          <p:spPr>
            <a:xfrm>
              <a:off x="3825892" y="3514689"/>
              <a:ext cx="193578" cy="212938"/>
            </a:xfrm>
            <a:custGeom>
              <a:avLst/>
              <a:gdLst>
                <a:gd name="connsiteX0" fmla="*/ -92 w 193578"/>
                <a:gd name="connsiteY0" fmla="*/ 106290 h 212938"/>
                <a:gd name="connsiteX1" fmla="*/ 96697 w 193578"/>
                <a:gd name="connsiteY1" fmla="*/ -179 h 212938"/>
                <a:gd name="connsiteX2" fmla="*/ 193486 w 193578"/>
                <a:gd name="connsiteY2" fmla="*/ 106290 h 212938"/>
                <a:gd name="connsiteX3" fmla="*/ 96697 w 193578"/>
                <a:gd name="connsiteY3" fmla="*/ 212759 h 212938"/>
                <a:gd name="connsiteX4" fmla="*/ -92 w 193578"/>
                <a:gd name="connsiteY4" fmla="*/ 106290 h 21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78" h="212938">
                  <a:moveTo>
                    <a:pt x="-92" y="106290"/>
                  </a:moveTo>
                  <a:cubicBezTo>
                    <a:pt x="-92" y="47490"/>
                    <a:pt x="43240" y="-179"/>
                    <a:pt x="96697" y="-179"/>
                  </a:cubicBezTo>
                  <a:cubicBezTo>
                    <a:pt x="150154" y="-179"/>
                    <a:pt x="193486" y="47490"/>
                    <a:pt x="193486" y="106290"/>
                  </a:cubicBezTo>
                  <a:cubicBezTo>
                    <a:pt x="193486" y="165090"/>
                    <a:pt x="150154" y="212759"/>
                    <a:pt x="96697" y="212759"/>
                  </a:cubicBezTo>
                  <a:cubicBezTo>
                    <a:pt x="43240" y="212759"/>
                    <a:pt x="-92" y="165090"/>
                    <a:pt x="-92" y="106290"/>
                  </a:cubicBezTo>
                  <a:close/>
                </a:path>
              </a:pathLst>
            </a:custGeom>
            <a:noFill/>
            <a:ln w="28230" cap="flat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1F43"/>
                </a:solidFill>
                <a:effectLst/>
                <a:uLnTx/>
                <a:uFillTx/>
                <a:latin typeface="Trebuchet MS" charset="0"/>
                <a:ea typeface="ＭＳ Ｐゴシック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71D7BB-F7D1-EEA3-D316-9FEA33A6D41C}"/>
                </a:ext>
              </a:extLst>
            </p:cNvPr>
            <p:cNvSpPr txBox="1"/>
            <p:nvPr/>
          </p:nvSpPr>
          <p:spPr>
            <a:xfrm>
              <a:off x="3468283" y="3101503"/>
              <a:ext cx="908797" cy="3818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58" b="0" i="0" u="none" strike="noStrike" kern="1200" cap="none" spc="0" normalizeH="0" baseline="0" noProof="0">
                  <a:ln/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  <a:rtl val="0"/>
                </a:rPr>
                <a:t>statue</a:t>
              </a:r>
            </a:p>
          </p:txBody>
        </p:sp>
      </p:grpSp>
      <p:sp>
        <p:nvSpPr>
          <p:cNvPr id="9" name="Rectangle 15">
            <a:extLst>
              <a:ext uri="{FF2B5EF4-FFF2-40B4-BE49-F238E27FC236}">
                <a16:creationId xmlns:a16="http://schemas.microsoft.com/office/drawing/2014/main" id="{CA276E30-0205-B112-3944-529D788C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5660609"/>
            <a:ext cx="6083300" cy="338554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2700" marR="0" lvl="0" indent="-12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8BB7E"/>
              </a:buClr>
              <a:buSzPct val="6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Old Soviet era railway station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 Almaty, Kazakhstan: city context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1F6F1-A6C9-C788-5E2D-B415ED254BBA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</a:rPr>
              <a:t>Google Earth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784EC7-3D4D-2379-258E-714D19F363F4}"/>
              </a:ext>
            </a:extLst>
          </p:cNvPr>
          <p:cNvGrpSpPr/>
          <p:nvPr/>
        </p:nvGrpSpPr>
        <p:grpSpPr>
          <a:xfrm>
            <a:off x="730905" y="3611768"/>
            <a:ext cx="4232255" cy="381810"/>
            <a:chOff x="730905" y="3611768"/>
            <a:chExt cx="4232255" cy="38181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136749-34A9-832C-CEAB-B288A816E351}"/>
                </a:ext>
              </a:extLst>
            </p:cNvPr>
            <p:cNvSpPr txBox="1"/>
            <p:nvPr/>
          </p:nvSpPr>
          <p:spPr>
            <a:xfrm>
              <a:off x="1467169" y="3611768"/>
              <a:ext cx="637788" cy="3818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58" b="0" i="0" u="none" strike="noStrike" kern="1200" cap="none" spc="0" normalizeH="0" baseline="0" noProof="0">
                  <a:ln/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  <a:sym typeface="Arial"/>
                  <a:rtl val="0"/>
                </a:rPr>
                <a:t>axis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CAB620-0062-9391-9F8F-120C3576FA5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0905" y="3621158"/>
              <a:ext cx="4232255" cy="0"/>
            </a:xfrm>
            <a:prstGeom prst="line">
              <a:avLst/>
            </a:prstGeom>
            <a:noFill/>
            <a:ln w="222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312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9CC51-D8D9-1047-AF9E-C145419FA11F}"/>
              </a:ext>
            </a:extLst>
          </p:cNvPr>
          <p:cNvSpPr txBox="1"/>
          <p:nvPr/>
        </p:nvSpPr>
        <p:spPr>
          <a:xfrm>
            <a:off x="463813" y="5976516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Graham Jacobs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632BAC4-924C-EAD8-686F-146C0F9A0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884" y="5660609"/>
            <a:ext cx="6083300" cy="338554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2700" indent="-1270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600">
                <a:solidFill>
                  <a:schemeClr val="bg1"/>
                </a:solidFill>
                <a:latin typeface="Arial"/>
                <a:cs typeface="Arial"/>
              </a:rPr>
              <a:t>Old Soviet era railway station</a:t>
            </a:r>
            <a:r>
              <a:rPr lang="en-US" altLang="en-US" sz="1600" b="0">
                <a:solidFill>
                  <a:schemeClr val="bg1"/>
                </a:solidFill>
                <a:latin typeface="Arial"/>
                <a:cs typeface="Arial"/>
              </a:rPr>
              <a:t>, Almaty, Kazakhstan: city context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8E57E-7CA2-DF48-7AF5-636638CD3551}"/>
              </a:ext>
            </a:extLst>
          </p:cNvPr>
          <p:cNvSpPr txBox="1"/>
          <p:nvPr/>
        </p:nvSpPr>
        <p:spPr>
          <a:xfrm>
            <a:off x="701675" y="5801162"/>
            <a:ext cx="1355192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Google Earth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1BA54C-7C0E-C29C-9B7D-04D89348C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8"/>
          <a:stretch/>
        </p:blipFill>
        <p:spPr>
          <a:xfrm>
            <a:off x="8796036" y="1587499"/>
            <a:ext cx="2831871" cy="214487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E958E9-9EF2-EB0D-2FFC-C415A5081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8"/>
          <a:stretch/>
        </p:blipFill>
        <p:spPr>
          <a:xfrm>
            <a:off x="8796036" y="3854291"/>
            <a:ext cx="2831872" cy="2144872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025848BE-7C67-FF12-50FE-3B94AEA9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2104" y="5691386"/>
            <a:ext cx="2831870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sz="1400" b="0">
                <a:solidFill>
                  <a:schemeClr val="bg1"/>
                </a:solidFill>
                <a:latin typeface="Arial"/>
                <a:cs typeface="Arial"/>
              </a:rPr>
              <a:t>National Library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899A298F-AFE2-0E52-ED2F-70F8FFBDD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2104" y="3424593"/>
            <a:ext cx="2831870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sz="1400" b="0">
                <a:solidFill>
                  <a:schemeClr val="bg1"/>
                </a:solidFill>
                <a:latin typeface="Arial"/>
                <a:cs typeface="Arial"/>
              </a:rPr>
              <a:t>Alma Ata railway station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147BF4-263C-02B9-6522-6CA961FE124E}"/>
              </a:ext>
            </a:extLst>
          </p:cNvPr>
          <p:cNvSpPr txBox="1"/>
          <p:nvPr/>
        </p:nvSpPr>
        <p:spPr>
          <a:xfrm>
            <a:off x="9260526" y="1357776"/>
            <a:ext cx="223670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="0">
                <a:solidFill>
                  <a:srgbClr val="595959"/>
                </a:solidFill>
                <a:latin typeface="+mn-lt"/>
              </a:rPr>
              <a:t>(All images: Graham Jacobs)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AFA1C7-0D12-43EA-8272-B06730061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73"/>
          <a:stretch/>
        </p:blipFill>
        <p:spPr>
          <a:xfrm>
            <a:off x="300394" y="1357776"/>
            <a:ext cx="8433521" cy="49708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1CB6B03-0CB5-4011-9B09-F95E72E48743}"/>
              </a:ext>
            </a:extLst>
          </p:cNvPr>
          <p:cNvSpPr/>
          <p:nvPr/>
        </p:nvSpPr>
        <p:spPr bwMode="auto">
          <a:xfrm>
            <a:off x="8135318" y="3412364"/>
            <a:ext cx="202223" cy="712177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9BB574-9485-40F6-9854-F5572BF3E92B}"/>
              </a:ext>
            </a:extLst>
          </p:cNvPr>
          <p:cNvSpPr/>
          <p:nvPr/>
        </p:nvSpPr>
        <p:spPr bwMode="auto">
          <a:xfrm>
            <a:off x="550494" y="3512012"/>
            <a:ext cx="202223" cy="712177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AB035-5BEF-45CA-B043-A1621146DC32}"/>
              </a:ext>
            </a:extLst>
          </p:cNvPr>
          <p:cNvCxnSpPr>
            <a:cxnSpLocks/>
          </p:cNvCxnSpPr>
          <p:nvPr/>
        </p:nvCxnSpPr>
        <p:spPr bwMode="auto">
          <a:xfrm flipH="1">
            <a:off x="655998" y="3774152"/>
            <a:ext cx="7514486" cy="69035"/>
          </a:xfrm>
          <a:prstGeom prst="line">
            <a:avLst/>
          </a:prstGeom>
          <a:noFill/>
          <a:ln w="222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B43815-B242-4729-9E19-6DD110F898F0}"/>
              </a:ext>
            </a:extLst>
          </p:cNvPr>
          <p:cNvSpPr txBox="1"/>
          <p:nvPr/>
        </p:nvSpPr>
        <p:spPr>
          <a:xfrm>
            <a:off x="7658239" y="4199380"/>
            <a:ext cx="115172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0">
                <a:solidFill>
                  <a:srgbClr val="FFFF00"/>
                </a:solidFill>
                <a:latin typeface="+mn-lt"/>
              </a:rPr>
              <a:t>railway</a:t>
            </a:r>
          </a:p>
          <a:p>
            <a:pPr algn="ctr"/>
            <a:r>
              <a:rPr lang="en-US" b="0">
                <a:solidFill>
                  <a:srgbClr val="FFFF00"/>
                </a:solidFill>
                <a:latin typeface="+mn-lt"/>
              </a:rPr>
              <a:t>station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95E1DD-29F2-4468-953A-86EB5DDDB3A3}"/>
              </a:ext>
            </a:extLst>
          </p:cNvPr>
          <p:cNvSpPr txBox="1"/>
          <p:nvPr/>
        </p:nvSpPr>
        <p:spPr>
          <a:xfrm>
            <a:off x="139163" y="4284869"/>
            <a:ext cx="104451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0">
                <a:solidFill>
                  <a:srgbClr val="FFFF00"/>
                </a:solidFill>
                <a:latin typeface="+mn-lt"/>
              </a:rPr>
              <a:t>national</a:t>
            </a:r>
          </a:p>
          <a:p>
            <a:pPr algn="ctr"/>
            <a:r>
              <a:rPr lang="en-US" b="0">
                <a:solidFill>
                  <a:srgbClr val="FFFF00"/>
                </a:solidFill>
                <a:latin typeface="+mn-lt"/>
              </a:rPr>
              <a:t>library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482C9-962D-4609-A16E-B0210865E244}"/>
              </a:ext>
            </a:extLst>
          </p:cNvPr>
          <p:cNvSpPr txBox="1"/>
          <p:nvPr/>
        </p:nvSpPr>
        <p:spPr>
          <a:xfrm>
            <a:off x="3282554" y="3504288"/>
            <a:ext cx="2097845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0">
                <a:solidFill>
                  <a:srgbClr val="FFFF00"/>
                </a:solidFill>
                <a:latin typeface="+mn-lt"/>
              </a:rPr>
              <a:t>Abylai Khan 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8BADDB-C241-4058-972C-9FDEFC8A54BC}"/>
              </a:ext>
            </a:extLst>
          </p:cNvPr>
          <p:cNvSpPr txBox="1"/>
          <p:nvPr/>
        </p:nvSpPr>
        <p:spPr>
          <a:xfrm>
            <a:off x="0" y="6074561"/>
            <a:ext cx="167365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+mn-lt"/>
              </a:rPr>
              <a:t>Google Earth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B84C7805-9689-43E7-B020-731777E7906F}"/>
              </a:ext>
            </a:extLst>
          </p:cNvPr>
          <p:cNvSpPr txBox="1">
            <a:spLocks noChangeArrowheads="1"/>
          </p:cNvSpPr>
          <p:nvPr/>
        </p:nvSpPr>
        <p:spPr>
          <a:xfrm>
            <a:off x="955803" y="5652262"/>
            <a:ext cx="7122702" cy="400831"/>
          </a:xfrm>
          <a:prstGeom prst="rect">
            <a:avLst/>
          </a:prstGeom>
          <a:solidFill>
            <a:schemeClr val="tx2">
              <a:alpha val="50980"/>
            </a:schemeClr>
          </a:solidFill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04040"/>
              </a:buClr>
              <a:defRPr sz="2000">
                <a:solidFill>
                  <a:srgbClr val="414752"/>
                </a:solidFill>
                <a:latin typeface="Arial"/>
                <a:ea typeface="ＭＳ Ｐゴシック" charset="0"/>
                <a:cs typeface="Arial"/>
              </a:defRPr>
            </a:lvl1pPr>
            <a:lvl2pPr marL="285750" indent="-28575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System Font Regular"/>
              <a:buChar char="●"/>
              <a:defRPr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574675" indent="-2841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831850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Courier New" panose="02070309020205020404" pitchFamily="49" charset="0"/>
              <a:buChar char="o"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196975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.Lucida Grande UI Regular"/>
              <a:buChar char="▫"/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1485900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◦"/>
              <a:tabLst/>
              <a:defRPr sz="11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88925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287338" marR="0" indent="-279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SzTx/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8pPr>
            <a:lvl9pPr marL="287338" indent="-279400" algn="l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9pPr>
          </a:lstStyle>
          <a:p>
            <a:pPr marL="12700" indent="-127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kern="0">
                <a:solidFill>
                  <a:schemeClr val="bg1"/>
                </a:solidFill>
                <a:latin typeface="+mn-lt"/>
              </a:rPr>
              <a:t>Old Soviet era railway station</a:t>
            </a:r>
            <a:r>
              <a:rPr lang="en-US" altLang="en-US" b="0" kern="0">
                <a:solidFill>
                  <a:schemeClr val="bg1"/>
                </a:solidFill>
                <a:latin typeface="+mn-lt"/>
              </a:rPr>
              <a:t>, Almaty, Kazakhstan: city context</a:t>
            </a:r>
          </a:p>
          <a:p>
            <a:pPr marL="609600" indent="-60960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b="0" ker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05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27</a:t>
            </a:fld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B7682AE2-CB05-B142-5FB4-2DAE6C7DE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4516723"/>
            <a:ext cx="2336802" cy="79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169799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None/>
            </a:pPr>
            <a:r>
              <a:rPr lang="en-US" altLang="en-US"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Old Soviet era railway station, Almaty: </a:t>
            </a:r>
            <a:r>
              <a:rPr lang="en-US" altLang="en-US" sz="16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similar axial occurrences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502CD6-709C-3DA7-D6B0-BC5E8A8E7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5" b="5473"/>
          <a:stretch/>
        </p:blipFill>
        <p:spPr>
          <a:xfrm>
            <a:off x="701675" y="1587499"/>
            <a:ext cx="3519184" cy="21234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0942FC-6865-60A9-351C-C2FDEE61D390}"/>
              </a:ext>
            </a:extLst>
          </p:cNvPr>
          <p:cNvSpPr txBox="1"/>
          <p:nvPr/>
        </p:nvSpPr>
        <p:spPr>
          <a:xfrm>
            <a:off x="701675" y="3403163"/>
            <a:ext cx="3511657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 err="1"/>
              <a:t>Kazakstan</a:t>
            </a:r>
            <a:r>
              <a:rPr lang="en-US" sz="1400"/>
              <a:t> American Free University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53D9631-82D1-E799-CB6A-46C6F5380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8"/>
          <a:stretch/>
        </p:blipFill>
        <p:spPr>
          <a:xfrm>
            <a:off x="4336408" y="1587499"/>
            <a:ext cx="3519184" cy="21234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2641D7-28B5-672A-5CF4-F2309C5E6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8"/>
          <a:stretch/>
        </p:blipFill>
        <p:spPr>
          <a:xfrm>
            <a:off x="7971141" y="1587499"/>
            <a:ext cx="3519184" cy="21234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A25237-2869-C06C-40CC-B03C3502B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 b="9235"/>
          <a:stretch/>
        </p:blipFill>
        <p:spPr>
          <a:xfrm>
            <a:off x="4336408" y="3835399"/>
            <a:ext cx="3519184" cy="2154147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278995-6FC7-127E-5B61-89F261007F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2" b="2338"/>
          <a:stretch/>
        </p:blipFill>
        <p:spPr>
          <a:xfrm>
            <a:off x="7971141" y="3835399"/>
            <a:ext cx="3519184" cy="2154147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B38CAE-709A-BD63-0FA0-E4EA2602047B}"/>
              </a:ext>
            </a:extLst>
          </p:cNvPr>
          <p:cNvSpPr txBox="1"/>
          <p:nvPr/>
        </p:nvSpPr>
        <p:spPr>
          <a:xfrm>
            <a:off x="4343935" y="3403163"/>
            <a:ext cx="3511657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National Opera House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9D8CB1-2833-96BC-85DC-DF7BECE7518B}"/>
              </a:ext>
            </a:extLst>
          </p:cNvPr>
          <p:cNvSpPr txBox="1"/>
          <p:nvPr/>
        </p:nvSpPr>
        <p:spPr>
          <a:xfrm>
            <a:off x="7971141" y="3403163"/>
            <a:ext cx="3519184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St Nicholas Cathedral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214EBE-3F88-24E9-17C0-611B89D1444C}"/>
              </a:ext>
            </a:extLst>
          </p:cNvPr>
          <p:cNvSpPr txBox="1"/>
          <p:nvPr/>
        </p:nvSpPr>
        <p:spPr>
          <a:xfrm>
            <a:off x="4330059" y="5681769"/>
            <a:ext cx="3525533" cy="307777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The </a:t>
            </a:r>
            <a:r>
              <a:rPr lang="en-US" sz="1400" err="1"/>
              <a:t>Akimat</a:t>
            </a:r>
            <a:r>
              <a:rPr lang="en-US" sz="1400"/>
              <a:t> building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B3F12-7AA1-524E-3CEA-C61D3F4EC37E}"/>
              </a:ext>
            </a:extLst>
          </p:cNvPr>
          <p:cNvSpPr txBox="1"/>
          <p:nvPr/>
        </p:nvSpPr>
        <p:spPr>
          <a:xfrm>
            <a:off x="7974864" y="5466326"/>
            <a:ext cx="3509112" cy="523220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National museum of the Republic </a:t>
            </a:r>
            <a:br>
              <a:rPr lang="ru-RU" sz="1400"/>
            </a:br>
            <a:r>
              <a:rPr lang="en-US" sz="1400"/>
              <a:t>of Kazakhstan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14EF98-A0C4-447D-E4BB-2E8FB030F6AD}"/>
              </a:ext>
            </a:extLst>
          </p:cNvPr>
          <p:cNvSpPr txBox="1"/>
          <p:nvPr/>
        </p:nvSpPr>
        <p:spPr>
          <a:xfrm>
            <a:off x="9260526" y="1357776"/>
            <a:ext cx="223670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b="0">
                <a:solidFill>
                  <a:srgbClr val="595959"/>
                </a:solidFill>
                <a:latin typeface="+mn-lt"/>
              </a:rPr>
              <a:t>(All images: Graham Jacobs)</a:t>
            </a:r>
          </a:p>
        </p:txBody>
      </p:sp>
    </p:spTree>
    <p:extLst>
      <p:ext uri="{BB962C8B-B14F-4D97-AF65-F5344CB8AC3E}">
        <p14:creationId xmlns:p14="http://schemas.microsoft.com/office/powerpoint/2010/main" val="21023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the Built Environment: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794695BE-54D7-559A-3B68-EACC3B5CC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4516723"/>
            <a:ext cx="2336801" cy="79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400" dir="169799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609600" indent="-609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None/>
            </a:pPr>
            <a:r>
              <a:rPr lang="en-US" altLang="en-US"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Old Soviet era railway station, Almaty: </a:t>
            </a:r>
            <a:r>
              <a:rPr lang="en-US" altLang="en-US" sz="16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related Russian cases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49167C-74B6-FDFD-49FC-1FA4E8128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785"/>
          <a:stretch/>
        </p:blipFill>
        <p:spPr>
          <a:xfrm>
            <a:off x="701675" y="1587499"/>
            <a:ext cx="3519184" cy="21234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4AB625-21C6-A3FB-1AEF-F8E6907C7FB0}"/>
              </a:ext>
            </a:extLst>
          </p:cNvPr>
          <p:cNvSpPr txBox="1"/>
          <p:nvPr/>
        </p:nvSpPr>
        <p:spPr>
          <a:xfrm>
            <a:off x="701675" y="3187720"/>
            <a:ext cx="3519184" cy="523220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Russian Army Theatre, Moscow (1929) (</a:t>
            </a:r>
            <a:r>
              <a:rPr lang="en-US" sz="1400" err="1"/>
              <a:t>Unclejosef</a:t>
            </a:r>
            <a:r>
              <a:rPr lang="en-US" sz="140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A92090-AD8F-8269-DCA1-C84DD32BCC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 b="919"/>
          <a:stretch/>
        </p:blipFill>
        <p:spPr>
          <a:xfrm>
            <a:off x="7971141" y="1587499"/>
            <a:ext cx="3519184" cy="21234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26C823-9C96-4747-3D7A-904E7C48E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3308"/>
          <a:stretch/>
        </p:blipFill>
        <p:spPr>
          <a:xfrm>
            <a:off x="4336408" y="1587499"/>
            <a:ext cx="3519184" cy="4378889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6764D9-7EF9-D038-5DAC-BBBB53090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-998"/>
          <a:stretch/>
        </p:blipFill>
        <p:spPr>
          <a:xfrm>
            <a:off x="7971141" y="3835399"/>
            <a:ext cx="3519184" cy="2154147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C6B421-ECE6-9E85-9E60-D9A39F8AA4D0}"/>
              </a:ext>
            </a:extLst>
          </p:cNvPr>
          <p:cNvSpPr txBox="1"/>
          <p:nvPr/>
        </p:nvSpPr>
        <p:spPr>
          <a:xfrm>
            <a:off x="7971141" y="3187720"/>
            <a:ext cx="3519184" cy="523220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Volgograd Railway Station (1951-1954) (The Moscow Times)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269D0E-20EF-3C6D-B1F7-6F8FF3854485}"/>
              </a:ext>
            </a:extLst>
          </p:cNvPr>
          <p:cNvSpPr txBox="1"/>
          <p:nvPr/>
        </p:nvSpPr>
        <p:spPr>
          <a:xfrm>
            <a:off x="4330059" y="5443168"/>
            <a:ext cx="3525533" cy="523220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/>
              <a:t>North River Terminal, </a:t>
            </a:r>
            <a:br>
              <a:rPr lang="ru-RU" sz="1400"/>
            </a:br>
            <a:r>
              <a:rPr lang="en-US" sz="1400"/>
              <a:t>Moscow (1937)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1F199-E481-6005-FA2E-2456309AA065}"/>
              </a:ext>
            </a:extLst>
          </p:cNvPr>
          <p:cNvSpPr txBox="1"/>
          <p:nvPr/>
        </p:nvSpPr>
        <p:spPr>
          <a:xfrm>
            <a:off x="7974864" y="5443168"/>
            <a:ext cx="3509112" cy="523220"/>
          </a:xfrm>
          <a:prstGeom prst="rect">
            <a:avLst/>
          </a:prstGeom>
          <a:solidFill>
            <a:srgbClr val="243336">
              <a:alpha val="70000"/>
            </a:srgbClr>
          </a:solidFill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>
            <a:defPPr>
              <a:defRPr lang="en-US"/>
            </a:defPPr>
            <a:lvl1pPr marL="0" indent="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b="0">
                <a:solidFill>
                  <a:schemeClr val="bg1"/>
                </a:solidFill>
                <a:latin typeface="Arial"/>
                <a:cs typeface="Arial"/>
              </a:defRPr>
            </a:lvl1pPr>
            <a:lvl2pPr marL="990600" indent="-5334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800">
                <a:latin typeface="Arial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400">
                <a:latin typeface="Arial" charset="0"/>
              </a:defRPr>
            </a:lvl3pPr>
            <a:lvl4pPr marL="1752600" indent="-38100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4pPr>
            <a:lvl5pPr marL="2209800" indent="-3810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latin typeface="Arial" charset="0"/>
              </a:defRPr>
            </a:lvl9pPr>
          </a:lstStyle>
          <a:p>
            <a:pPr>
              <a:buNone/>
            </a:pPr>
            <a:r>
              <a:rPr lang="en-US" sz="1400" err="1"/>
              <a:t>Vitebsky</a:t>
            </a:r>
            <a:r>
              <a:rPr lang="en-US" sz="1400"/>
              <a:t> Railway Station, St</a:t>
            </a:r>
            <a:r>
              <a:rPr lang="ru-RU" sz="1400"/>
              <a:t> </a:t>
            </a:r>
            <a:r>
              <a:rPr lang="en-US" sz="1400"/>
              <a:t>Petersburg (1904)</a:t>
            </a:r>
            <a:r>
              <a:rPr lang="ru-RU" sz="1400"/>
              <a:t> </a:t>
            </a:r>
            <a:r>
              <a:rPr lang="en-US" sz="1400"/>
              <a:t>(inyourpocket.com)</a:t>
            </a:r>
          </a:p>
        </p:txBody>
      </p:sp>
    </p:spTree>
    <p:extLst>
      <p:ext uri="{BB962C8B-B14F-4D97-AF65-F5344CB8AC3E}">
        <p14:creationId xmlns:p14="http://schemas.microsoft.com/office/powerpoint/2010/main" val="369008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928676-02D7-1AD5-441A-0CA59066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0D19FAB-3176-23DF-8F1A-CF0B5F82B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0E88A2-72D5-E4BD-4369-208A602F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solidFill>
                  <a:schemeClr val="bg1"/>
                </a:solidFill>
              </a:rPr>
              <a:t>Overview OF IFC Performance (PS8)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B6095CA-3608-ECD2-79D1-6BB1C743B9AB}"/>
              </a:ext>
            </a:extLst>
          </p:cNvPr>
          <p:cNvSpPr txBox="1">
            <a:spLocks/>
          </p:cNvSpPr>
          <p:nvPr/>
        </p:nvSpPr>
        <p:spPr bwMode="auto">
          <a:xfrm>
            <a:off x="711199" y="1741170"/>
            <a:ext cx="5250180" cy="33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r>
              <a:rPr lang="en-US" sz="12000" b="0" kern="0" spc="300">
                <a:solidFill>
                  <a:schemeClr val="bg1"/>
                </a:solidFill>
              </a:rPr>
              <a:t>Q</a:t>
            </a:r>
            <a:r>
              <a:rPr lang="en-US" sz="12000" b="0" kern="0" spc="300">
                <a:solidFill>
                  <a:srgbClr val="00B0EF"/>
                </a:solidFill>
              </a:rPr>
              <a:t>&amp;</a:t>
            </a:r>
            <a:r>
              <a:rPr lang="en-US" sz="12000" b="0" kern="0" spc="30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4930BE-8B53-B576-FC96-9BC30C4BAE49}"/>
              </a:ext>
            </a:extLst>
          </p:cNvPr>
          <p:cNvGrpSpPr/>
          <p:nvPr/>
        </p:nvGrpSpPr>
        <p:grpSpPr>
          <a:xfrm>
            <a:off x="0" y="1182668"/>
            <a:ext cx="12192001" cy="63154"/>
            <a:chOff x="0" y="1184621"/>
            <a:chExt cx="12192001" cy="63154"/>
          </a:xfrm>
        </p:grpSpPr>
        <p:sp>
          <p:nvSpPr>
            <p:cNvPr id="4" name="Rectangle 63">
              <a:extLst>
                <a:ext uri="{FF2B5EF4-FFF2-40B4-BE49-F238E27FC236}">
                  <a16:creationId xmlns:a16="http://schemas.microsoft.com/office/drawing/2014/main" id="{68C63EDA-307B-DBA0-FB44-12B0D7ABD3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1184621"/>
              <a:ext cx="9137651" cy="63154"/>
            </a:xfrm>
            <a:prstGeom prst="rect">
              <a:avLst/>
            </a:prstGeom>
            <a:solidFill>
              <a:srgbClr val="00ADEE"/>
            </a:solidFill>
            <a:ln>
              <a:noFill/>
            </a:ln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rgbClr val="C8BB7E"/>
                </a:solidFill>
              </a:endParaRPr>
            </a:p>
          </p:txBody>
        </p:sp>
        <p:sp>
          <p:nvSpPr>
            <p:cNvPr id="5" name="Rectangle 64">
              <a:extLst>
                <a:ext uri="{FF2B5EF4-FFF2-40B4-BE49-F238E27FC236}">
                  <a16:creationId xmlns:a16="http://schemas.microsoft.com/office/drawing/2014/main" id="{E13FDD95-A2B3-D354-8C61-E2540CE9B3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37651" y="1184621"/>
              <a:ext cx="3054350" cy="631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06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A3C1318-66B5-1118-3D73-9AC1529CF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r="6"/>
          <a:stretch/>
        </p:blipFill>
        <p:spPr>
          <a:xfrm>
            <a:off x="711199" y="1600199"/>
            <a:ext cx="5704841" cy="4398964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2275F07-D838-4F90-89E4-7F8FC30E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PS8: Structure of PS8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4B579C-BC86-C4DC-CC7E-03B27B221E00}"/>
              </a:ext>
            </a:extLst>
          </p:cNvPr>
          <p:cNvGrpSpPr/>
          <p:nvPr/>
        </p:nvGrpSpPr>
        <p:grpSpPr>
          <a:xfrm>
            <a:off x="6797672" y="1600200"/>
            <a:ext cx="4691068" cy="4398963"/>
            <a:chOff x="6797672" y="1600200"/>
            <a:chExt cx="4691068" cy="43989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421D36-0E8F-0D5D-C78A-0B4B1CFA589C}"/>
                </a:ext>
              </a:extLst>
            </p:cNvPr>
            <p:cNvGrpSpPr/>
            <p:nvPr/>
          </p:nvGrpSpPr>
          <p:grpSpPr>
            <a:xfrm>
              <a:off x="6797672" y="1600200"/>
              <a:ext cx="4691068" cy="4398963"/>
              <a:chOff x="6797672" y="1600200"/>
              <a:chExt cx="4691068" cy="4398963"/>
            </a:xfrm>
            <a:gradFill flip="none" rotWithShape="1">
              <a:gsLst>
                <a:gs pos="0">
                  <a:srgbClr val="00B0EF"/>
                </a:gs>
                <a:gs pos="55000">
                  <a:srgbClr val="246482"/>
                </a:gs>
                <a:gs pos="100000">
                  <a:srgbClr val="042245"/>
                </a:gs>
              </a:gsLst>
              <a:lin ang="8100000" scaled="1"/>
              <a:tileRect/>
            </a:gradFill>
          </p:grpSpPr>
          <p:sp>
            <p:nvSpPr>
              <p:cNvPr id="34" name="Rectangle: Top Corners Rounded 33">
                <a:extLst>
                  <a:ext uri="{FF2B5EF4-FFF2-40B4-BE49-F238E27FC236}">
                    <a16:creationId xmlns:a16="http://schemas.microsoft.com/office/drawing/2014/main" id="{E37854AD-F31A-8639-8BD6-43C65EBCF781}"/>
                  </a:ext>
                </a:extLst>
              </p:cNvPr>
              <p:cNvSpPr/>
              <p:nvPr/>
            </p:nvSpPr>
            <p:spPr bwMode="auto">
              <a:xfrm>
                <a:off x="6797672" y="1600200"/>
                <a:ext cx="4691067" cy="665083"/>
              </a:xfrm>
              <a:prstGeom prst="round2SameRect">
                <a:avLst>
                  <a:gd name="adj1" fmla="val 11667"/>
                  <a:gd name="adj2" fmla="val 0"/>
                </a:avLst>
              </a:prstGeom>
              <a:grpFill/>
              <a:ln w="6350">
                <a:solidFill>
                  <a:srgbClr val="03336E"/>
                </a:solidFill>
              </a:ln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square">
                <a:spAutoFit/>
              </a:bodyPr>
              <a:lstStyle/>
              <a:p>
                <a:pPr defTabSz="8001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>
                    <a:solidFill>
                      <a:schemeClr val="lt1"/>
                    </a:solidFill>
                  </a:rPr>
                  <a:t>Protection of cultural heritage </a:t>
                </a:r>
                <a:br>
                  <a:rPr lang="en-US" sz="2000">
                    <a:solidFill>
                      <a:schemeClr val="lt1"/>
                    </a:solidFill>
                  </a:rPr>
                </a:br>
                <a:r>
                  <a:rPr lang="en-US" sz="2000">
                    <a:solidFill>
                      <a:schemeClr val="lt1"/>
                    </a:solidFill>
                  </a:rPr>
                  <a:t>in project design and execution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03B55CB-C168-45D2-4FC0-B8C62B35017A}"/>
                  </a:ext>
                </a:extLst>
              </p:cNvPr>
              <p:cNvSpPr/>
              <p:nvPr/>
            </p:nvSpPr>
            <p:spPr>
              <a:xfrm>
                <a:off x="6797675" y="5391087"/>
                <a:ext cx="4691065" cy="608076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solidFill>
                  <a:srgbClr val="03336E"/>
                </a:solidFill>
              </a:ln>
              <a:effectLst>
                <a:outerShdw blurRad="1270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square" anchor="ctr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2000">
                    <a:solidFill>
                      <a:schemeClr val="lt1"/>
                    </a:solidFill>
                  </a:rPr>
                  <a:t>Project’s use of cultural heritage</a:t>
                </a:r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DBDDAE3-CAE3-21BF-6B64-5B317D661976}"/>
                </a:ext>
              </a:extLst>
            </p:cNvPr>
            <p:cNvSpPr/>
            <p:nvPr/>
          </p:nvSpPr>
          <p:spPr>
            <a:xfrm>
              <a:off x="6797675" y="2265283"/>
              <a:ext cx="4691065" cy="2693045"/>
            </a:xfrm>
            <a:custGeom>
              <a:avLst/>
              <a:gdLst>
                <a:gd name="connsiteX0" fmla="*/ 0 w 5149850"/>
                <a:gd name="connsiteY0" fmla="*/ 0 h 2778300"/>
                <a:gd name="connsiteX1" fmla="*/ 5149850 w 5149850"/>
                <a:gd name="connsiteY1" fmla="*/ 0 h 2778300"/>
                <a:gd name="connsiteX2" fmla="*/ 5149850 w 5149850"/>
                <a:gd name="connsiteY2" fmla="*/ 2778300 h 2778300"/>
                <a:gd name="connsiteX3" fmla="*/ 0 w 5149850"/>
                <a:gd name="connsiteY3" fmla="*/ 2778300 h 2778300"/>
                <a:gd name="connsiteX4" fmla="*/ 0 w 5149850"/>
                <a:gd name="connsiteY4" fmla="*/ 0 h 277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9850" h="2778300">
                  <a:moveTo>
                    <a:pt x="0" y="0"/>
                  </a:moveTo>
                  <a:lnTo>
                    <a:pt x="5149850" y="0"/>
                  </a:lnTo>
                  <a:lnTo>
                    <a:pt x="5149850" y="2778300"/>
                  </a:lnTo>
                  <a:lnTo>
                    <a:pt x="0" y="2778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3336E"/>
              </a:solidFill>
            </a:ln>
            <a:effectLst>
              <a:outerShdw blurRad="1270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wrap="square" lIns="182880" tIns="182880" rIns="182880" bIns="182880" anchor="t">
              <a:spAutoFit/>
            </a:bodyPr>
            <a:lstStyle/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Chance find procedure</a:t>
              </a:r>
              <a:endParaRPr lang="en-US"/>
            </a:p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Consultation</a:t>
              </a:r>
            </a:p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Community access</a:t>
              </a:r>
            </a:p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Removal of replicable cultural heritage</a:t>
              </a:r>
            </a:p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Removal of </a:t>
              </a:r>
              <a:r>
                <a:rPr lang="en-US" sz="180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nonreplicable</a:t>
              </a: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 cultural heritage</a:t>
              </a:r>
            </a:p>
            <a:p>
              <a:pPr marL="285750" lvl="0" indent="-285750" defTabSz="800100" eaLnBrk="0" hangingPunct="0">
                <a:spcBef>
                  <a:spcPts val="0"/>
                </a:spcBef>
                <a:spcAft>
                  <a:spcPts val="600"/>
                </a:spcAft>
                <a:buClr>
                  <a:schemeClr val="tx2">
                    <a:lumMod val="65000"/>
                    <a:lumOff val="35000"/>
                  </a:schemeClr>
                </a:buClr>
                <a:buFont typeface="Courier New"/>
                <a:buChar char="o"/>
                <a:tabLst>
                  <a:tab pos="341313" algn="l"/>
                  <a:tab pos="512763" algn="l"/>
                </a:tabLst>
              </a:pPr>
              <a:r>
                <a:rPr lang="en-US" sz="1800" b="0">
                  <a:solidFill>
                    <a:schemeClr val="tx2">
                      <a:lumMod val="65000"/>
                      <a:lumOff val="35000"/>
                    </a:schemeClr>
                  </a:solidFill>
                  <a:latin typeface="Arial"/>
                  <a:ea typeface="ＭＳ Ｐゴシック" charset="0"/>
                  <a:cs typeface="Arial"/>
                </a:rPr>
                <a:t>Critical cultural heritage</a:t>
              </a:r>
            </a:p>
          </p:txBody>
        </p:sp>
      </p:grpSp>
      <p:sp>
        <p:nvSpPr>
          <p:cNvPr id="44" name="Rectangle 6">
            <a:extLst>
              <a:ext uri="{FF2B5EF4-FFF2-40B4-BE49-F238E27FC236}">
                <a16:creationId xmlns:a16="http://schemas.microsoft.com/office/drawing/2014/main" id="{DBE210E7-1B58-4D89-E8B7-3214D08740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3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4924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4C8154-B544-41FC-B510-35FA69A8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Tools and Resources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AEB69-AFA1-420A-9A48-A51F1E6FE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82E16-99D3-D743-B442-BEC2B47D571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B3335E-4A89-4249-9AA0-F3ADDECA05AF}"/>
              </a:ext>
            </a:extLst>
          </p:cNvPr>
          <p:cNvSpPr/>
          <p:nvPr/>
        </p:nvSpPr>
        <p:spPr>
          <a:xfrm>
            <a:off x="921028" y="1883599"/>
            <a:ext cx="3680923" cy="38564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18CFA2-C94E-44A0-AF10-869F387510F0}"/>
              </a:ext>
            </a:extLst>
          </p:cNvPr>
          <p:cNvSpPr/>
          <p:nvPr/>
        </p:nvSpPr>
        <p:spPr>
          <a:xfrm>
            <a:off x="708025" y="3653467"/>
            <a:ext cx="92893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IFC Sustainability Framework - Effective January 1, 2012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268FD2-2330-4C33-909A-265E87F73512}"/>
              </a:ext>
            </a:extLst>
          </p:cNvPr>
          <p:cNvSpPr/>
          <p:nvPr/>
        </p:nvSpPr>
        <p:spPr>
          <a:xfrm>
            <a:off x="1760608" y="3653467"/>
            <a:ext cx="92549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Guidance Notes to IFC’s Performance Standards - Effective January 1, 2012</a:t>
            </a:r>
          </a:p>
        </p:txBody>
      </p:sp>
      <p:pic>
        <p:nvPicPr>
          <p:cNvPr id="40" name="Picture 13">
            <a:hlinkClick r:id="rId2"/>
            <a:extLst>
              <a:ext uri="{FF2B5EF4-FFF2-40B4-BE49-F238E27FC236}">
                <a16:creationId xmlns:a16="http://schemas.microsoft.com/office/drawing/2014/main" id="{D93CF0B4-69BB-884E-F8C0-59818AEF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4646" y="2358697"/>
            <a:ext cx="928886" cy="1202502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rId4"/>
            <a:extLst>
              <a:ext uri="{FF2B5EF4-FFF2-40B4-BE49-F238E27FC236}">
                <a16:creationId xmlns:a16="http://schemas.microsoft.com/office/drawing/2014/main" id="{E6B958E4-BC26-AFA3-1335-6D1A42AB7B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25" y="2358697"/>
            <a:ext cx="928932" cy="1202502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5AE2281-4EC5-41BF-6279-37A6B666F887}"/>
              </a:ext>
            </a:extLst>
          </p:cNvPr>
          <p:cNvSpPr txBox="1"/>
          <p:nvPr/>
        </p:nvSpPr>
        <p:spPr>
          <a:xfrm>
            <a:off x="7039118" y="1883599"/>
            <a:ext cx="3591247" cy="615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ESG Publications:</a:t>
            </a:r>
          </a:p>
          <a:p>
            <a:r>
              <a:rPr lang="en-US" sz="1000" b="0"/>
              <a:t>For a full list, see: </a:t>
            </a:r>
            <a:r>
              <a:rPr lang="en-US" sz="1200" b="0">
                <a:solidFill>
                  <a:srgbClr val="00ADEE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www.ifc.org/sustainabilitypublications</a:t>
            </a:r>
            <a:r>
              <a:rPr lang="en-US" sz="1200" b="0">
                <a:solidFill>
                  <a:srgbClr val="00ADEE"/>
                </a:solidFill>
                <a:latin typeface="+mn-lt"/>
              </a:rPr>
              <a:t> </a:t>
            </a:r>
          </a:p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3F62B4-81D7-2694-E955-2D96BB067369}"/>
              </a:ext>
            </a:extLst>
          </p:cNvPr>
          <p:cNvSpPr txBox="1"/>
          <p:nvPr/>
        </p:nvSpPr>
        <p:spPr>
          <a:xfrm>
            <a:off x="708025" y="1883599"/>
            <a:ext cx="3096895" cy="4001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IFC Sustainability Framework (2012)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>
                <a:solidFill>
                  <a:srgbClr val="00ADEE"/>
                </a:solidFill>
                <a:latin typeface="+mn-l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www.ifc.org/sustainability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7F7BBF-A637-A4F5-6E59-7F70381EF6DF}"/>
              </a:ext>
            </a:extLst>
          </p:cNvPr>
          <p:cNvSpPr/>
          <p:nvPr/>
        </p:nvSpPr>
        <p:spPr>
          <a:xfrm>
            <a:off x="4274564" y="1883599"/>
            <a:ext cx="1870280" cy="4001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WBG EHS Guidelines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>
                <a:solidFill>
                  <a:srgbClr val="00ADEE"/>
                </a:solidFill>
                <a:latin typeface="+mn-lt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www.ifc.org/ehsguidelines</a:t>
            </a:r>
            <a:endParaRPr lang="en-US" sz="1200" b="0">
              <a:solidFill>
                <a:srgbClr val="00ADEE"/>
              </a:solidFill>
              <a:latin typeface="+mn-lt"/>
              <a:cs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988DB4-FF11-3C3A-3754-4E902D5081BB}"/>
              </a:ext>
            </a:extLst>
          </p:cNvPr>
          <p:cNvGrpSpPr/>
          <p:nvPr/>
        </p:nvGrpSpPr>
        <p:grpSpPr>
          <a:xfrm>
            <a:off x="3988016" y="1600200"/>
            <a:ext cx="2809659" cy="4533808"/>
            <a:chOff x="4069715" y="1600200"/>
            <a:chExt cx="2727960" cy="446182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B105892-F1D6-FBC3-451A-089411DE85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675" y="1600200"/>
              <a:ext cx="0" cy="446182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79530CF-E13E-BFD3-4439-CAEC1EBF3D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69715" y="1600200"/>
              <a:ext cx="0" cy="446182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4" name="Picture 15">
            <a:extLst>
              <a:ext uri="{FF2B5EF4-FFF2-40B4-BE49-F238E27FC236}">
                <a16:creationId xmlns:a16="http://schemas.microsoft.com/office/drawing/2014/main" id="{C1058F03-1530-07A8-0837-A4D15AE1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593" y="4761124"/>
            <a:ext cx="2195412" cy="938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39A5845-22EB-AB23-AD42-10C8C759315D}"/>
              </a:ext>
            </a:extLst>
          </p:cNvPr>
          <p:cNvSpPr/>
          <p:nvPr/>
        </p:nvSpPr>
        <p:spPr>
          <a:xfrm>
            <a:off x="4271592" y="5788364"/>
            <a:ext cx="152168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>
                <a:solidFill>
                  <a:srgbClr val="00ADEE"/>
                </a:solidFill>
                <a:latin typeface="+mn-lt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www.ifc.org/disclosure</a:t>
            </a:r>
            <a:endParaRPr lang="en-US" sz="1000" b="0">
              <a:solidFill>
                <a:srgbClr val="00ADEE"/>
              </a:solidFill>
              <a:latin typeface="+mn-lt"/>
              <a:cs typeface="Arial"/>
            </a:endParaRPr>
          </a:p>
        </p:txBody>
      </p:sp>
      <p:pic>
        <p:nvPicPr>
          <p:cNvPr id="58" name="Picture 12">
            <a:extLst>
              <a:ext uri="{FF2B5EF4-FFF2-40B4-BE49-F238E27FC236}">
                <a16:creationId xmlns:a16="http://schemas.microsoft.com/office/drawing/2014/main" id="{D0C9D235-5E95-F344-5858-C91CFD67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6"/>
          <a:stretch/>
        </p:blipFill>
        <p:spPr bwMode="auto">
          <a:xfrm>
            <a:off x="4271593" y="2358697"/>
            <a:ext cx="2195411" cy="9119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EF678AD-51B7-5180-2C3A-C5CCA26839CD}"/>
              </a:ext>
            </a:extLst>
          </p:cNvPr>
          <p:cNvSpPr/>
          <p:nvPr/>
        </p:nvSpPr>
        <p:spPr>
          <a:xfrm>
            <a:off x="4271592" y="3374087"/>
            <a:ext cx="228464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World Bank Group (WBG)</a:t>
            </a:r>
            <a:r>
              <a:rPr lang="ru-RU" sz="9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9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Environmental, Health, and Safety (EHS) Guidelines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IFC has launched a three-year consultative process to revise the WBG EHS Guidelines. See</a:t>
            </a:r>
            <a:r>
              <a:rPr lang="ru-RU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1000" b="0">
                <a:solidFill>
                  <a:srgbClr val="00ADEE"/>
                </a:solidFill>
                <a:latin typeface="+mn-lt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www.ifc.org/EHSGuidelinesRevision</a:t>
            </a:r>
            <a:r>
              <a:rPr lang="en-US" sz="1000" b="0">
                <a:solidFill>
                  <a:srgbClr val="00ADEE"/>
                </a:solidFill>
                <a:latin typeface="+mn-lt"/>
                <a:cs typeface="Arial"/>
              </a:rPr>
              <a:t> </a:t>
            </a:r>
            <a:endParaRPr lang="en-US" sz="1200" b="0">
              <a:solidFill>
                <a:srgbClr val="00ADEE"/>
              </a:solidFill>
              <a:latin typeface="+mn-lt"/>
              <a:cs typeface="Arial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7E53D00C-525B-D377-F850-4FE874D3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8727" y="2358697"/>
            <a:ext cx="1095208" cy="1184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457ED84C-6A66-29EA-A453-CA6D040B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6953" y="2358697"/>
            <a:ext cx="1097691" cy="1186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A1082743-B025-2C7E-0582-925A0E55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542" y="2360013"/>
            <a:ext cx="828727" cy="1181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D4AC8EF-51F0-DF22-B165-B4A8A64043F5}"/>
              </a:ext>
            </a:extLst>
          </p:cNvPr>
          <p:cNvSpPr/>
          <p:nvPr/>
        </p:nvSpPr>
        <p:spPr>
          <a:xfrm>
            <a:off x="7056272" y="3612762"/>
            <a:ext cx="109769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Good Practice Handbook: Cumulative Impact Assessment and Management: Guidance for the Private Sector in Emerging Markets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2FFFBA-A414-831D-94D6-1BAE6D8A381D}"/>
              </a:ext>
            </a:extLst>
          </p:cNvPr>
          <p:cNvSpPr/>
          <p:nvPr/>
        </p:nvSpPr>
        <p:spPr>
          <a:xfrm>
            <a:off x="8276953" y="3612762"/>
            <a:ext cx="115493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Good Practice Handbook: Assessing and Managing Environmental and Social Risks in an </a:t>
            </a:r>
            <a:r>
              <a:rPr lang="en-US" sz="800" b="0" err="1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Agro</a:t>
            </a: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-Commodity Supply Chain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C4D8D5-A154-59A5-AA49-5E5451257C59}"/>
              </a:ext>
            </a:extLst>
          </p:cNvPr>
          <p:cNvSpPr/>
          <p:nvPr/>
        </p:nvSpPr>
        <p:spPr>
          <a:xfrm>
            <a:off x="9608685" y="3612762"/>
            <a:ext cx="81158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IFC Sustainability Resources Brochure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AB9B6DE-1E16-45A4-F7DA-E9431622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r="1246"/>
          <a:stretch/>
        </p:blipFill>
        <p:spPr bwMode="auto">
          <a:xfrm>
            <a:off x="10597576" y="2358697"/>
            <a:ext cx="886399" cy="1182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AC5AD3D3-66A2-E60D-EB6D-C067EDCAF6ED}"/>
              </a:ext>
            </a:extLst>
          </p:cNvPr>
          <p:cNvSpPr/>
          <p:nvPr/>
        </p:nvSpPr>
        <p:spPr>
          <a:xfrm>
            <a:off x="10607156" y="3612762"/>
            <a:ext cx="87681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Private Equity and Emerging Markets Agribusiness: Building Value Through Sustainability</a:t>
            </a:r>
          </a:p>
        </p:txBody>
      </p:sp>
      <p:pic>
        <p:nvPicPr>
          <p:cNvPr id="49" name="Graphic 48" descr="Tools">
            <a:extLst>
              <a:ext uri="{FF2B5EF4-FFF2-40B4-BE49-F238E27FC236}">
                <a16:creationId xmlns:a16="http://schemas.microsoft.com/office/drawing/2014/main" id="{14915848-6051-C756-CD3F-C14A8492EF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84552" y="266700"/>
            <a:ext cx="777240" cy="77724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FE29C53-AB01-1752-BA65-95B0751EF820}"/>
              </a:ext>
            </a:extLst>
          </p:cNvPr>
          <p:cNvCxnSpPr>
            <a:cxnSpLocks/>
          </p:cNvCxnSpPr>
          <p:nvPr/>
        </p:nvCxnSpPr>
        <p:spPr bwMode="auto">
          <a:xfrm flipH="1">
            <a:off x="4271592" y="4569380"/>
            <a:ext cx="219541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3476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44A6-E5B2-403B-8B5E-6CE4DE7A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PS8 Publications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F1881E3-927C-6D01-816B-98607191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100" b="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FD782E16-99D3-D743-B442-BEC2B47D5716}" type="slidenum">
              <a:rPr lang="en-US" smtClean="0"/>
              <a:pPr algn="ctr"/>
              <a:t>31</a:t>
            </a:fld>
            <a:endParaRPr lang="en-US"/>
          </a:p>
        </p:txBody>
      </p:sp>
      <p:pic>
        <p:nvPicPr>
          <p:cNvPr id="26" name="Picture 32">
            <a:hlinkClick r:id="rId2"/>
            <a:extLst>
              <a:ext uri="{FF2B5EF4-FFF2-40B4-BE49-F238E27FC236}">
                <a16:creationId xmlns:a16="http://schemas.microsoft.com/office/drawing/2014/main" id="{2B5E1EFC-31FB-9F51-AE03-161EE92F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8407" y="2512775"/>
            <a:ext cx="1005338" cy="1367065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1EDF96A-6E56-AA8C-A40D-5200BF7A652F}"/>
              </a:ext>
            </a:extLst>
          </p:cNvPr>
          <p:cNvSpPr/>
          <p:nvPr/>
        </p:nvSpPr>
        <p:spPr>
          <a:xfrm>
            <a:off x="6778408" y="4079820"/>
            <a:ext cx="1103452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Stakeholder Engagement: A Good Practice Handbook for Companies Doing Business in Emerging Markets (2007)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8FBE12-BC59-BEE0-D65C-8C6BFF38E81E}"/>
              </a:ext>
            </a:extLst>
          </p:cNvPr>
          <p:cNvSpPr txBox="1"/>
          <p:nvPr/>
        </p:nvSpPr>
        <p:spPr>
          <a:xfrm>
            <a:off x="711199" y="2024380"/>
            <a:ext cx="15697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Guidance Notes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D0879A-7C99-5E11-AAA1-DEA98D14AA65}"/>
              </a:ext>
            </a:extLst>
          </p:cNvPr>
          <p:cNvCxnSpPr>
            <a:cxnSpLocks/>
          </p:cNvCxnSpPr>
          <p:nvPr/>
        </p:nvCxnSpPr>
        <p:spPr bwMode="auto">
          <a:xfrm>
            <a:off x="3791890" y="2037079"/>
            <a:ext cx="0" cy="342773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57AE112-18EC-12C2-4EFC-033EFEDFB29F}"/>
              </a:ext>
            </a:extLst>
          </p:cNvPr>
          <p:cNvSpPr/>
          <p:nvPr/>
        </p:nvSpPr>
        <p:spPr>
          <a:xfrm>
            <a:off x="711305" y="4079820"/>
            <a:ext cx="105600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Guidance Notes to IFC’s Performance Standards   (January 1, 2012)</a:t>
            </a:r>
          </a:p>
        </p:txBody>
      </p:sp>
      <p:pic>
        <p:nvPicPr>
          <p:cNvPr id="31" name="Picture 13">
            <a:hlinkClick r:id="rId4"/>
            <a:extLst>
              <a:ext uri="{FF2B5EF4-FFF2-40B4-BE49-F238E27FC236}">
                <a16:creationId xmlns:a16="http://schemas.microsoft.com/office/drawing/2014/main" id="{3A0EADDB-B9E4-8982-2C40-CD8DAF5D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675" y="2512775"/>
            <a:ext cx="1056005" cy="1367065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E57DD11-AF8B-2EA9-2FF0-C2FE8F156FF2}"/>
              </a:ext>
            </a:extLst>
          </p:cNvPr>
          <p:cNvSpPr/>
          <p:nvPr/>
        </p:nvSpPr>
        <p:spPr>
          <a:xfrm>
            <a:off x="701675" y="5840068"/>
            <a:ext cx="37377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00" b="0">
                <a:solidFill>
                  <a:srgbClr val="595959"/>
                </a:solidFill>
                <a:latin typeface="+mn-lt"/>
                <a:cs typeface="Arial"/>
              </a:rPr>
              <a:t>More resources are available at</a:t>
            </a:r>
            <a:r>
              <a:rPr lang="en-US" sz="1200" b="0">
                <a:solidFill>
                  <a:srgbClr val="00ADEE"/>
                </a:solidFill>
                <a:latin typeface="+mn-lt"/>
                <a:cs typeface="Arial"/>
              </a:rPr>
              <a:t> </a:t>
            </a:r>
            <a:r>
              <a:rPr lang="en-US" sz="1200" b="0">
                <a:solidFill>
                  <a:srgbClr val="00ADEE"/>
                </a:solidFill>
                <a:latin typeface="+mn-lt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http://www.ifc.org/ps8</a:t>
            </a:r>
            <a:endParaRPr lang="en-US" sz="1200" b="0">
              <a:solidFill>
                <a:srgbClr val="00ADEE"/>
              </a:solidFill>
              <a:latin typeface="+mn-lt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495B6A-5681-7BEE-EFA0-1F30F24E7550}"/>
              </a:ext>
            </a:extLst>
          </p:cNvPr>
          <p:cNvSpPr txBox="1"/>
          <p:nvPr/>
        </p:nvSpPr>
        <p:spPr>
          <a:xfrm>
            <a:off x="4454691" y="2024380"/>
            <a:ext cx="6055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Performance Standard 8 Implementation Resources</a:t>
            </a:r>
          </a:p>
        </p:txBody>
      </p:sp>
      <p:pic>
        <p:nvPicPr>
          <p:cNvPr id="35" name="Picture 22">
            <a:hlinkClick r:id="rId7"/>
            <a:extLst>
              <a:ext uri="{FF2B5EF4-FFF2-40B4-BE49-F238E27FC236}">
                <a16:creationId xmlns:a16="http://schemas.microsoft.com/office/drawing/2014/main" id="{A503C2BE-34A8-F736-7FFF-90AAFF29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8863" y="2467655"/>
            <a:ext cx="1090982" cy="1410751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7A8957E-AE02-7FD7-DA24-E8719CD1BD6A}"/>
              </a:ext>
            </a:extLst>
          </p:cNvPr>
          <p:cNvSpPr/>
          <p:nvPr/>
        </p:nvSpPr>
        <p:spPr>
          <a:xfrm>
            <a:off x="8678863" y="4079820"/>
            <a:ext cx="12394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</a:rPr>
              <a:t>Good Practice Note: Addressing the Social Dimensions of Private Sector Projects (2003)</a:t>
            </a:r>
            <a:endParaRPr lang="en-US" sz="900" b="0">
              <a:solidFill>
                <a:schemeClr val="tx2">
                  <a:lumMod val="65000"/>
                  <a:lumOff val="35000"/>
                </a:schemeClr>
              </a:solidFill>
              <a:latin typeface="+mn-lt"/>
              <a:ea typeface="+mn-ea"/>
              <a:cs typeface="Arial"/>
            </a:endParaRPr>
          </a:p>
        </p:txBody>
      </p:sp>
      <p:pic>
        <p:nvPicPr>
          <p:cNvPr id="37" name="Picture 32">
            <a:hlinkClick r:id="rId2"/>
            <a:extLst>
              <a:ext uri="{FF2B5EF4-FFF2-40B4-BE49-F238E27FC236}">
                <a16:creationId xmlns:a16="http://schemas.microsoft.com/office/drawing/2014/main" id="{C9C35D4C-059C-C825-74F5-44BD9568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8587" y="2545506"/>
            <a:ext cx="1005338" cy="1301603"/>
          </a:xfrm>
          <a:prstGeom prst="rect">
            <a:avLst/>
          </a:prstGeom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5C68F01-5951-6814-2ABB-CF42B117AAF0}"/>
              </a:ext>
            </a:extLst>
          </p:cNvPr>
          <p:cNvSpPr/>
          <p:nvPr/>
        </p:nvSpPr>
        <p:spPr>
          <a:xfrm>
            <a:off x="4408588" y="4079820"/>
            <a:ext cx="1103452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Lessons of Experience No. 3-Peru LNG: A focus on Continuous Improvement</a:t>
            </a:r>
            <a:endParaRPr lang="en-US" sz="900" b="0">
              <a:solidFill>
                <a:schemeClr val="tx2">
                  <a:lumMod val="65000"/>
                  <a:lumOff val="35000"/>
                </a:schemeClr>
              </a:solidFill>
              <a:latin typeface="+mn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37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ABA2AE-87C2-2E4C-EFC2-8AB594A1B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13473" r="13468" b="5103"/>
          <a:stretch/>
        </p:blipFill>
        <p:spPr>
          <a:xfrm>
            <a:off x="7661703" y="2758514"/>
            <a:ext cx="3404649" cy="3404599"/>
          </a:xfrm>
          <a:prstGeom prst="ellipse">
            <a:avLst/>
          </a:prstGeom>
          <a:ln w="63500" cap="rnd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DF2017-2550-414D-0915-56CCF6B15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34061" r="8883" b="19059"/>
          <a:stretch/>
        </p:blipFill>
        <p:spPr>
          <a:xfrm>
            <a:off x="1135809" y="2758515"/>
            <a:ext cx="3404649" cy="3404599"/>
          </a:xfrm>
          <a:prstGeom prst="ellipse">
            <a:avLst/>
          </a:prstGeom>
          <a:ln w="63500" cap="rnd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74CEA-6A94-2CB5-7EBD-238AFADE5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4" t="4811" r="15679" b="300"/>
          <a:stretch/>
        </p:blipFill>
        <p:spPr>
          <a:xfrm>
            <a:off x="4398757" y="1462528"/>
            <a:ext cx="3404649" cy="3404599"/>
          </a:xfrm>
          <a:prstGeom prst="ellipse">
            <a:avLst/>
          </a:prstGeom>
          <a:ln w="63500" cap="rnd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30AE5-3113-4CFF-AA22-C82B50BF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Overview of PS8—Scope of Application </a:t>
            </a:r>
            <a:br>
              <a:rPr lang="en-US"/>
            </a:br>
            <a:r>
              <a:rPr lang="en-US" sz="2400" i="1">
                <a:ea typeface="ＭＳ Ｐゴシック"/>
              </a:rPr>
              <a:t>Cultural Heritage in Three Buckets</a:t>
            </a:r>
            <a:endParaRPr lang="en-US" i="1">
              <a:ea typeface="ＭＳ Ｐゴシック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4EFDBE-15BF-DD39-CB0A-FB4EAA447ADA}"/>
              </a:ext>
            </a:extLst>
          </p:cNvPr>
          <p:cNvSpPr/>
          <p:nvPr/>
        </p:nvSpPr>
        <p:spPr>
          <a:xfrm>
            <a:off x="1125648" y="2758513"/>
            <a:ext cx="3404648" cy="3404599"/>
          </a:xfrm>
          <a:custGeom>
            <a:avLst/>
            <a:gdLst>
              <a:gd name="connsiteX0" fmla="*/ 0 w 3067534"/>
              <a:gd name="connsiteY0" fmla="*/ 1533745 h 3067490"/>
              <a:gd name="connsiteX1" fmla="*/ 1533767 w 3067534"/>
              <a:gd name="connsiteY1" fmla="*/ 0 h 3067490"/>
              <a:gd name="connsiteX2" fmla="*/ 3067534 w 3067534"/>
              <a:gd name="connsiteY2" fmla="*/ 1533745 h 3067490"/>
              <a:gd name="connsiteX3" fmla="*/ 1533767 w 3067534"/>
              <a:gd name="connsiteY3" fmla="*/ 3067490 h 3067490"/>
              <a:gd name="connsiteX4" fmla="*/ 0 w 3067534"/>
              <a:gd name="connsiteY4" fmla="*/ 1533745 h 306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534" h="3067490">
                <a:moveTo>
                  <a:pt x="0" y="1533745"/>
                </a:moveTo>
                <a:cubicBezTo>
                  <a:pt x="0" y="686681"/>
                  <a:pt x="686691" y="0"/>
                  <a:pt x="1533767" y="0"/>
                </a:cubicBezTo>
                <a:cubicBezTo>
                  <a:pt x="2380843" y="0"/>
                  <a:pt x="3067534" y="686681"/>
                  <a:pt x="3067534" y="1533745"/>
                </a:cubicBezTo>
                <a:cubicBezTo>
                  <a:pt x="3067534" y="2380809"/>
                  <a:pt x="2380843" y="3067490"/>
                  <a:pt x="1533767" y="3067490"/>
                </a:cubicBezTo>
                <a:cubicBezTo>
                  <a:pt x="686691" y="3067490"/>
                  <a:pt x="0" y="2380809"/>
                  <a:pt x="0" y="1533745"/>
                </a:cubicBezTo>
                <a:close/>
              </a:path>
            </a:pathLst>
          </a:custGeom>
          <a:gradFill flip="none" rotWithShape="1">
            <a:gsLst>
              <a:gs pos="0">
                <a:srgbClr val="00B0EF">
                  <a:alpha val="66000"/>
                </a:srgbClr>
              </a:gs>
              <a:gs pos="52000">
                <a:srgbClr val="246482">
                  <a:alpha val="51000"/>
                </a:srgbClr>
              </a:gs>
              <a:gs pos="100000">
                <a:srgbClr val="042245">
                  <a:alpha val="81000"/>
                </a:srgb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3050" tIns="533044" rIns="533050" bIns="533044" numCol="1" spcCol="1270" anchor="ctr" anchorCtr="0">
            <a:noAutofit/>
          </a:bodyPr>
          <a:lstStyle/>
          <a:p>
            <a:pPr marL="0" lvl="1" algn="ctr" defTabSz="800100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</a:pPr>
            <a:r>
              <a:rPr lang="en-US" sz="2000" u="sng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Tangible</a:t>
            </a: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forms </a:t>
            </a:r>
            <a:b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of </a:t>
            </a:r>
            <a:r>
              <a:rPr lang="en-US" sz="2000" u="sng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cultural</a:t>
            </a: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heritage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5F810D-869D-47A5-14FB-C70CB8C5770C}"/>
              </a:ext>
            </a:extLst>
          </p:cNvPr>
          <p:cNvSpPr/>
          <p:nvPr/>
        </p:nvSpPr>
        <p:spPr>
          <a:xfrm>
            <a:off x="7651543" y="2758512"/>
            <a:ext cx="3404648" cy="3404599"/>
          </a:xfrm>
          <a:custGeom>
            <a:avLst/>
            <a:gdLst>
              <a:gd name="connsiteX0" fmla="*/ 0 w 3067534"/>
              <a:gd name="connsiteY0" fmla="*/ 1533745 h 3067490"/>
              <a:gd name="connsiteX1" fmla="*/ 1533767 w 3067534"/>
              <a:gd name="connsiteY1" fmla="*/ 0 h 3067490"/>
              <a:gd name="connsiteX2" fmla="*/ 3067534 w 3067534"/>
              <a:gd name="connsiteY2" fmla="*/ 1533745 h 3067490"/>
              <a:gd name="connsiteX3" fmla="*/ 1533767 w 3067534"/>
              <a:gd name="connsiteY3" fmla="*/ 3067490 h 3067490"/>
              <a:gd name="connsiteX4" fmla="*/ 0 w 3067534"/>
              <a:gd name="connsiteY4" fmla="*/ 1533745 h 306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534" h="3067490">
                <a:moveTo>
                  <a:pt x="0" y="1533745"/>
                </a:moveTo>
                <a:cubicBezTo>
                  <a:pt x="0" y="686681"/>
                  <a:pt x="686691" y="0"/>
                  <a:pt x="1533767" y="0"/>
                </a:cubicBezTo>
                <a:cubicBezTo>
                  <a:pt x="2380843" y="0"/>
                  <a:pt x="3067534" y="686681"/>
                  <a:pt x="3067534" y="1533745"/>
                </a:cubicBezTo>
                <a:cubicBezTo>
                  <a:pt x="3067534" y="2380809"/>
                  <a:pt x="2380843" y="3067490"/>
                  <a:pt x="1533767" y="3067490"/>
                </a:cubicBezTo>
                <a:cubicBezTo>
                  <a:pt x="686691" y="3067490"/>
                  <a:pt x="0" y="2380809"/>
                  <a:pt x="0" y="1533745"/>
                </a:cubicBezTo>
                <a:close/>
              </a:path>
            </a:pathLst>
          </a:custGeom>
          <a:gradFill flip="none" rotWithShape="1">
            <a:gsLst>
              <a:gs pos="0">
                <a:srgbClr val="00B0EF">
                  <a:alpha val="66000"/>
                </a:srgbClr>
              </a:gs>
              <a:gs pos="52000">
                <a:srgbClr val="246482">
                  <a:alpha val="33000"/>
                </a:srgbClr>
              </a:gs>
              <a:gs pos="100000">
                <a:srgbClr val="042245">
                  <a:alpha val="81000"/>
                </a:srgb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3050" tIns="533044" rIns="533050" bIns="533044" numCol="1" spcCol="1270" anchor="ctr" anchorCtr="0">
            <a:noAutofit/>
          </a:bodyPr>
          <a:lstStyle/>
          <a:p>
            <a:pPr marL="0" lvl="1" algn="ctr" defTabSz="800100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</a:pPr>
            <a:r>
              <a:rPr lang="en-US" sz="2000" u="sng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Intangible</a:t>
            </a: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forms </a:t>
            </a:r>
            <a:b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of culture that are proposed to be used for commercial purposes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735824-13B6-DFDC-7B22-1A068541E1EC}"/>
              </a:ext>
            </a:extLst>
          </p:cNvPr>
          <p:cNvSpPr/>
          <p:nvPr/>
        </p:nvSpPr>
        <p:spPr>
          <a:xfrm>
            <a:off x="4398757" y="1462528"/>
            <a:ext cx="3404648" cy="3404599"/>
          </a:xfrm>
          <a:custGeom>
            <a:avLst/>
            <a:gdLst>
              <a:gd name="connsiteX0" fmla="*/ 0 w 3067534"/>
              <a:gd name="connsiteY0" fmla="*/ 1533745 h 3067490"/>
              <a:gd name="connsiteX1" fmla="*/ 1533767 w 3067534"/>
              <a:gd name="connsiteY1" fmla="*/ 0 h 3067490"/>
              <a:gd name="connsiteX2" fmla="*/ 3067534 w 3067534"/>
              <a:gd name="connsiteY2" fmla="*/ 1533745 h 3067490"/>
              <a:gd name="connsiteX3" fmla="*/ 1533767 w 3067534"/>
              <a:gd name="connsiteY3" fmla="*/ 3067490 h 3067490"/>
              <a:gd name="connsiteX4" fmla="*/ 0 w 3067534"/>
              <a:gd name="connsiteY4" fmla="*/ 1533745 h 306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534" h="3067490">
                <a:moveTo>
                  <a:pt x="0" y="1533745"/>
                </a:moveTo>
                <a:cubicBezTo>
                  <a:pt x="0" y="686681"/>
                  <a:pt x="686691" y="0"/>
                  <a:pt x="1533767" y="0"/>
                </a:cubicBezTo>
                <a:cubicBezTo>
                  <a:pt x="2380843" y="0"/>
                  <a:pt x="3067534" y="686681"/>
                  <a:pt x="3067534" y="1533745"/>
                </a:cubicBezTo>
                <a:cubicBezTo>
                  <a:pt x="3067534" y="2380809"/>
                  <a:pt x="2380843" y="3067490"/>
                  <a:pt x="1533767" y="3067490"/>
                </a:cubicBezTo>
                <a:cubicBezTo>
                  <a:pt x="686691" y="3067490"/>
                  <a:pt x="0" y="2380809"/>
                  <a:pt x="0" y="1533745"/>
                </a:cubicBezTo>
                <a:close/>
              </a:path>
            </a:pathLst>
          </a:custGeom>
          <a:gradFill flip="none" rotWithShape="1">
            <a:gsLst>
              <a:gs pos="0">
                <a:srgbClr val="00B0EF">
                  <a:alpha val="66000"/>
                </a:srgbClr>
              </a:gs>
              <a:gs pos="52000">
                <a:srgbClr val="246482">
                  <a:alpha val="33000"/>
                </a:srgbClr>
              </a:gs>
              <a:gs pos="100000">
                <a:srgbClr val="042245">
                  <a:alpha val="81000"/>
                </a:srgb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3050" tIns="533044" rIns="533050" bIns="533044" numCol="1" spcCol="1270" anchor="ctr" anchorCtr="0">
            <a:noAutofit/>
          </a:bodyPr>
          <a:lstStyle/>
          <a:p>
            <a:pPr marL="0" lvl="1" algn="ctr" defTabSz="800100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</a:pP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Unique </a:t>
            </a:r>
            <a:r>
              <a:rPr lang="en-US" sz="2000" u="sng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natural</a:t>
            </a: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features or </a:t>
            </a:r>
            <a:r>
              <a:rPr lang="en-US" sz="2000" u="sng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tangible</a:t>
            </a:r>
            <a:r>
              <a:rPr lang="en-US" sz="2000" b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objects that embody cultural values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DBE4FF2-10EE-CE08-2EE7-E1897DABD7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lvl1pPr algn="l">
              <a:defRPr lang="en-US" sz="1100" b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ctr"/>
            <a:fld id="{FD782E16-99D3-D743-B442-BEC2B47D5716}" type="slidenum">
              <a:rPr lang="en-US" smtClean="0"/>
              <a:pPr algn="ctr"/>
              <a:t>4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711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B45E-28C1-4B97-BF09-9AA07AF24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91521" y="1598613"/>
            <a:ext cx="4239150" cy="4680266"/>
          </a:xfrm>
        </p:spPr>
        <p:txBody>
          <a:bodyPr/>
          <a:lstStyle/>
          <a:p>
            <a:pPr lvl="1"/>
            <a:r>
              <a:rPr lang="en-US">
                <a:ea typeface="ＭＳ Ｐゴシック"/>
              </a:rPr>
              <a:t>Design of CH </a:t>
            </a:r>
            <a:r>
              <a:rPr lang="en-US" b="1">
                <a:ea typeface="ＭＳ Ｐゴシック"/>
              </a:rPr>
              <a:t>Conservation Strategies and Management</a:t>
            </a:r>
            <a:r>
              <a:rPr lang="en-US">
                <a:ea typeface="ＭＳ Ｐゴシック"/>
              </a:rPr>
              <a:t> informed by the Cultural Heritage Statement </a:t>
            </a:r>
            <a:endParaRPr lang="en-US"/>
          </a:p>
          <a:p>
            <a:pPr lvl="2" indent="-283845"/>
            <a:r>
              <a:rPr lang="en-US">
                <a:ea typeface="ＭＳ Ｐゴシック"/>
              </a:rPr>
              <a:t>e.g. budget informed by prioritization </a:t>
            </a:r>
            <a:br>
              <a:rPr lang="en-US">
                <a:ea typeface="ＭＳ Ｐゴシック"/>
              </a:rPr>
            </a:br>
            <a:r>
              <a:rPr lang="en-US">
                <a:ea typeface="ＭＳ Ｐゴシック"/>
              </a:rPr>
              <a:t>of heritage value</a:t>
            </a:r>
          </a:p>
          <a:p>
            <a:pPr lvl="1"/>
            <a:r>
              <a:rPr lang="en-US" b="1"/>
              <a:t>Execution and monitoring</a:t>
            </a:r>
          </a:p>
          <a:p>
            <a:pPr lvl="1"/>
            <a:r>
              <a:rPr lang="en-US" b="1"/>
              <a:t>Disclosure</a:t>
            </a:r>
            <a:r>
              <a:rPr lang="en-US"/>
              <a:t> of key assessments/ documents and </a:t>
            </a:r>
            <a:r>
              <a:rPr lang="en-US" b="1"/>
              <a:t>ongoing consultation</a:t>
            </a:r>
            <a:r>
              <a:rPr lang="en-US"/>
              <a:t> with key stakeholders (regional and national)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F0CB43-F5DC-E279-6935-3E3D8D7814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51" y="1598613"/>
            <a:ext cx="4889678" cy="4400550"/>
          </a:xfrm>
        </p:spPr>
        <p:txBody>
          <a:bodyPr/>
          <a:lstStyle/>
          <a:p>
            <a:pPr lvl="1"/>
            <a:r>
              <a:rPr lang="en-US">
                <a:ea typeface="ＭＳ Ｐゴシック"/>
              </a:rPr>
              <a:t>Compliance with PS8 and applicable law   </a:t>
            </a:r>
            <a:endParaRPr lang="en-US"/>
          </a:p>
          <a:p>
            <a:pPr lvl="2" indent="-283845"/>
            <a:r>
              <a:rPr lang="en-US">
                <a:ea typeface="ＭＳ Ｐゴシック"/>
              </a:rPr>
              <a:t>country obligation to international conventions</a:t>
            </a:r>
            <a:endParaRPr lang="en-US"/>
          </a:p>
          <a:p>
            <a:pPr lvl="1"/>
            <a:r>
              <a:rPr lang="en-US" b="1"/>
              <a:t>Assessment</a:t>
            </a:r>
            <a:r>
              <a:rPr lang="en-US"/>
              <a:t> of the values and significance of the heritage, a process of: </a:t>
            </a:r>
          </a:p>
          <a:p>
            <a:pPr lvl="2" indent="-283845"/>
            <a:r>
              <a:rPr lang="en-US"/>
              <a:t>Collecting available data and documentation (photo, technical documentation, legal, etc.)</a:t>
            </a:r>
          </a:p>
          <a:p>
            <a:pPr lvl="2" indent="-283845"/>
            <a:r>
              <a:rPr lang="en-US"/>
              <a:t>Field work </a:t>
            </a:r>
          </a:p>
          <a:p>
            <a:pPr lvl="2" indent="-283845"/>
            <a:r>
              <a:rPr lang="en-US"/>
              <a:t>Contextual analysis of the values, characteristics and significance of the CH</a:t>
            </a:r>
          </a:p>
          <a:p>
            <a:pPr lvl="2" indent="-283845"/>
            <a:r>
              <a:rPr lang="en-US"/>
              <a:t>Determining the extend of the cultural heritage asset and its protective zones</a:t>
            </a:r>
          </a:p>
          <a:p>
            <a:pPr lvl="2" indent="-283845">
              <a:buClr>
                <a:srgbClr val="021F43"/>
              </a:buClr>
            </a:pPr>
            <a:endParaRPr lang="en-US">
              <a:ea typeface="ＭＳ Ｐゴシック"/>
            </a:endParaRPr>
          </a:p>
          <a:p>
            <a:pPr marL="0" lvl="1" indent="0">
              <a:buNone/>
            </a:pPr>
            <a:r>
              <a:rPr lang="en-US">
                <a:ea typeface="ＭＳ Ｐゴシック"/>
              </a:rPr>
              <a:t>	Cultural Heritage Statement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9474B-B1F6-4A9C-9BD1-C4BC61A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0"/>
            <a:ext cx="6248401" cy="1182668"/>
          </a:xfrm>
        </p:spPr>
        <p:txBody>
          <a:bodyPr/>
          <a:lstStyle/>
          <a:p>
            <a:r>
              <a:rPr lang="en-US"/>
              <a:t>Protection of Cultural Heritage in Project Design and Execution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F5ABB-E6D2-45D4-965B-6D17C2A6B708}"/>
              </a:ext>
            </a:extLst>
          </p:cNvPr>
          <p:cNvSpPr txBox="1"/>
          <p:nvPr/>
        </p:nvSpPr>
        <p:spPr>
          <a:xfrm>
            <a:off x="9943390" y="1056964"/>
            <a:ext cx="2248610" cy="5013745"/>
          </a:xfrm>
          <a:prstGeom prst="rect">
            <a:avLst/>
          </a:prstGeom>
          <a:solidFill>
            <a:schemeClr val="bg1"/>
          </a:solidFill>
          <a:ln w="6350">
            <a:solidFill>
              <a:srgbClr val="00B0EF"/>
            </a:solidFill>
            <a:headEnd type="none" w="med" len="med"/>
            <a:tailEnd type="none" w="med" len="med"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182880" tIns="182880" rIns="182880" bIns="18288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Examples of CH Management plans 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Stakeholder Engagement Plan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Heritage inventory 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Heritage statement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Alternatives Analysis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Significant Fabric Assessment  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Conservation Performance Guidelines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Construction Method Statement</a:t>
            </a:r>
          </a:p>
          <a:p>
            <a:pPr marL="284163" lvl="2" indent="-284163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</a:pPr>
            <a:r>
              <a:rPr lang="en-US" sz="14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Adequate allocation of budget</a:t>
            </a:r>
            <a:endParaRPr lang="en-US" sz="1400" b="0"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A62EB1-1A10-B9CB-2B62-1C32BADCC771}"/>
              </a:ext>
            </a:extLst>
          </p:cNvPr>
          <p:cNvCxnSpPr>
            <a:cxnSpLocks/>
          </p:cNvCxnSpPr>
          <p:nvPr/>
        </p:nvCxnSpPr>
        <p:spPr bwMode="auto">
          <a:xfrm>
            <a:off x="5636649" y="1598613"/>
            <a:ext cx="0" cy="468026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6">
            <a:extLst>
              <a:ext uri="{FF2B5EF4-FFF2-40B4-BE49-F238E27FC236}">
                <a16:creationId xmlns:a16="http://schemas.microsoft.com/office/drawing/2014/main" id="{9B536B31-6C4A-596D-9BBA-B7487E070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100" b="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FD782E16-99D3-D743-B442-BEC2B47D5716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1F8AAED-9B72-9738-35E6-1EAA83A5A5BB}"/>
              </a:ext>
            </a:extLst>
          </p:cNvPr>
          <p:cNvSpPr/>
          <p:nvPr/>
        </p:nvSpPr>
        <p:spPr bwMode="auto">
          <a:xfrm>
            <a:off x="2887746" y="5272687"/>
            <a:ext cx="367402" cy="4391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16C1E-8F2E-6E41-F3CB-FA54EDCC1CD0}"/>
              </a:ext>
            </a:extLst>
          </p:cNvPr>
          <p:cNvSpPr txBox="1"/>
          <p:nvPr/>
        </p:nvSpPr>
        <p:spPr>
          <a:xfrm>
            <a:off x="4994030" y="5650524"/>
            <a:ext cx="547467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/>
            <a:r>
              <a:rPr lang="en-US" sz="18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/>
                <a:cs typeface="Arial"/>
              </a:rPr>
              <a:t>Retain competent professionals ​</a:t>
            </a:r>
            <a:br>
              <a:rPr lang="en-US" sz="1800" b="0">
                <a:latin typeface="Arial"/>
                <a:ea typeface="ＭＳ Ｐゴシック"/>
                <a:cs typeface="Arial"/>
              </a:rPr>
            </a:br>
            <a:r>
              <a:rPr lang="en-US" sz="1800" b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/>
                <a:cs typeface="Arial"/>
              </a:rPr>
              <a:t>for identification and protection of CH  </a:t>
            </a:r>
            <a:endParaRPr lang="en-US" sz="1800" b="0">
              <a:solidFill>
                <a:schemeClr val="tx2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474B-B1F6-4A9C-9BD1-C4BC61AD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Chance Find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B45E-28C1-4B97-BF09-9AA07AF24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1" y="1697040"/>
            <a:ext cx="7785099" cy="4302124"/>
          </a:xfrm>
        </p:spPr>
        <p:txBody>
          <a:bodyPr/>
          <a:lstStyle/>
          <a:p>
            <a:pPr lvl="1"/>
            <a:r>
              <a:rPr lang="en-US"/>
              <a:t>Client’s responsibility to avoid significant adverse impacts to cultural heritage. </a:t>
            </a:r>
          </a:p>
          <a:p>
            <a:pPr lvl="1"/>
            <a:r>
              <a:rPr lang="en-US"/>
              <a:t>Chance Finds are ‘objects of potential cultural heritage significance recovered during any site work, commonly related to archaeological sites and/or historic sites. Including surface or sub-surface artefacts.</a:t>
            </a:r>
          </a:p>
          <a:p>
            <a:pPr lvl="1"/>
            <a:r>
              <a:rPr lang="en-US"/>
              <a:t>The E&amp;S risks and impacts identification process should determine whether the proposed project location is in areas where cultural heritage is expected to be found, either during construction or operations. </a:t>
            </a:r>
          </a:p>
          <a:p>
            <a:pPr lvl="1"/>
            <a:r>
              <a:rPr lang="en-US" b="1"/>
              <a:t>There remains the possibility for previously unknown (and as yet undiscovered) archaeological objects. </a:t>
            </a:r>
          </a:p>
          <a:p>
            <a:pPr lvl="1"/>
            <a:r>
              <a:rPr lang="en-US"/>
              <a:t>Apply the procedures when cultural heritage is subsequently discovered. </a:t>
            </a:r>
          </a:p>
          <a:p>
            <a:pPr lvl="1"/>
            <a:r>
              <a:rPr lang="en-US"/>
              <a:t>When discovered, do not disturb any chance to find until an assessment by competent professionals is made and adequate actions are identified.</a:t>
            </a:r>
          </a:p>
        </p:txBody>
      </p:sp>
      <p:pic>
        <p:nvPicPr>
          <p:cNvPr id="7" name="Picture 7" descr="A picture containing rock, outdoor, ground, valley&#10;&#10;Description automatically generated">
            <a:extLst>
              <a:ext uri="{FF2B5EF4-FFF2-40B4-BE49-F238E27FC236}">
                <a16:creationId xmlns:a16="http://schemas.microsoft.com/office/drawing/2014/main" id="{F266FDA5-DB6A-5C27-8A65-620392B4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4" r="5678"/>
          <a:stretch/>
        </p:blipFill>
        <p:spPr>
          <a:xfrm>
            <a:off x="8915400" y="3469255"/>
            <a:ext cx="3276601" cy="341813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35000B1-B87A-2EA9-A986-8AFEF8927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70" r="10797" b="1"/>
          <a:stretch/>
        </p:blipFill>
        <p:spPr>
          <a:xfrm>
            <a:off x="8915400" y="0"/>
            <a:ext cx="3276600" cy="3347335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C1649E24-06E3-BA8A-2167-349221EB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100" b="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FD782E16-99D3-D743-B442-BEC2B47D5716}" type="slidenum">
              <a:rPr lang="en-US" smtClean="0"/>
              <a:pPr algn="ctr"/>
              <a:t>6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E2033F-7F54-95D2-76EE-99F04D92A2EC}"/>
              </a:ext>
            </a:extLst>
          </p:cNvPr>
          <p:cNvGrpSpPr/>
          <p:nvPr/>
        </p:nvGrpSpPr>
        <p:grpSpPr>
          <a:xfrm>
            <a:off x="8915401" y="0"/>
            <a:ext cx="3276599" cy="6887385"/>
            <a:chOff x="9962176" y="0"/>
            <a:chExt cx="3977167" cy="6887385"/>
          </a:xfrm>
          <a:gradFill>
            <a:gsLst>
              <a:gs pos="80000">
                <a:srgbClr val="246482">
                  <a:alpha val="20000"/>
                </a:srgbClr>
              </a:gs>
              <a:gs pos="100000">
                <a:srgbClr val="042245"/>
              </a:gs>
            </a:gsLst>
            <a:lin ang="5400000" scaled="1"/>
          </a:gra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CE2367-8415-23DC-D5F3-711543C724B6}"/>
                </a:ext>
              </a:extLst>
            </p:cNvPr>
            <p:cNvSpPr/>
            <p:nvPr/>
          </p:nvSpPr>
          <p:spPr bwMode="auto">
            <a:xfrm>
              <a:off x="9962176" y="0"/>
              <a:ext cx="3977167" cy="334733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latin typeface="Trebuchet MS" pitchFamily="34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2A54F0-2EBD-7061-A82A-DC6537E880CB}"/>
                </a:ext>
              </a:extLst>
            </p:cNvPr>
            <p:cNvSpPr/>
            <p:nvPr/>
          </p:nvSpPr>
          <p:spPr bwMode="auto">
            <a:xfrm>
              <a:off x="9962176" y="3469255"/>
              <a:ext cx="3977167" cy="341813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>
                <a:spcBef>
                  <a:spcPct val="50000"/>
                </a:spcBef>
                <a:buFontTx/>
                <a:buChar char="•"/>
              </a:pPr>
              <a:endParaRPr lang="en-US" sz="1300" b="0">
                <a:latin typeface="Trebuchet MS" pitchFamily="34" charset="0"/>
                <a:cs typeface="Times New Roman" pitchFamily="18" charset="0"/>
              </a:endParaRPr>
            </a:p>
          </p:txBody>
        </p:sp>
      </p:grpSp>
      <p:pic>
        <p:nvPicPr>
          <p:cNvPr id="26" name="Picture 4">
            <a:extLst>
              <a:ext uri="{FF2B5EF4-FFF2-40B4-BE49-F238E27FC236}">
                <a16:creationId xmlns:a16="http://schemas.microsoft.com/office/drawing/2014/main" id="{3921155E-DD37-68BE-A12B-6E029D1A7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474B-B1F6-4A9C-9BD1-C4BC61AD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Consultation and Community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B45E-28C1-4B97-BF09-9AA07AF24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697040"/>
            <a:ext cx="6840219" cy="4302124"/>
          </a:xfrm>
        </p:spPr>
        <p:txBody>
          <a:bodyPr/>
          <a:lstStyle/>
          <a:p>
            <a:pPr lvl="1"/>
            <a:r>
              <a:rPr lang="en-US" sz="2000"/>
              <a:t>Where a project may affect cultural heritage:</a:t>
            </a:r>
          </a:p>
          <a:p>
            <a:pPr lvl="2"/>
            <a:r>
              <a:rPr lang="en-US" sz="1800"/>
              <a:t>Consult with affected communities who use or have used within living memory the cultural heritage for longstanding cultural purposes.</a:t>
            </a:r>
          </a:p>
          <a:p>
            <a:pPr lvl="2"/>
            <a:r>
              <a:rPr lang="en-US" sz="1800"/>
              <a:t>Consult with Affected Communities to identify value of cultural heritage and incorporate their views in the decision-making process.</a:t>
            </a:r>
          </a:p>
          <a:p>
            <a:pPr lvl="2"/>
            <a:r>
              <a:rPr lang="en-US" sz="1800"/>
              <a:t>Consultation also involves relevant national and/or local competent authorities.</a:t>
            </a:r>
          </a:p>
          <a:p>
            <a:pPr lvl="1"/>
            <a:r>
              <a:rPr lang="en-US" sz="2000"/>
              <a:t>Where the project site contains cultural heritage used by Affected Communities, allow access to the site subject to overriding health, safety, and security considerations.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EC5842-BF00-D683-8693-147633277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8" r="4598"/>
          <a:stretch/>
        </p:blipFill>
        <p:spPr>
          <a:xfrm>
            <a:off x="8260080" y="0"/>
            <a:ext cx="3931920" cy="6858000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BABC5F-A507-2F19-65AC-AEDB08BB1CCD}"/>
              </a:ext>
            </a:extLst>
          </p:cNvPr>
          <p:cNvSpPr/>
          <p:nvPr/>
        </p:nvSpPr>
        <p:spPr bwMode="auto">
          <a:xfrm>
            <a:off x="8260080" y="0"/>
            <a:ext cx="3931920" cy="6858000"/>
          </a:xfrm>
          <a:prstGeom prst="rect">
            <a:avLst/>
          </a:prstGeom>
          <a:gradFill>
            <a:gsLst>
              <a:gs pos="80000">
                <a:srgbClr val="246482">
                  <a:alpha val="20000"/>
                </a:srgbClr>
              </a:gs>
              <a:gs pos="100000">
                <a:srgbClr val="042245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indent="-115888">
              <a:spcBef>
                <a:spcPct val="50000"/>
              </a:spcBef>
              <a:buFontTx/>
              <a:buChar char="•"/>
            </a:pPr>
            <a:endParaRPr lang="en-US" sz="1300" b="0"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B4D4A62-15AE-636E-48A4-F17AAD730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002520" y="6264918"/>
            <a:ext cx="1800860" cy="455913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52CEB700-1E2D-3682-E1A6-B5F49C847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100" b="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FD782E16-99D3-D743-B442-BEC2B47D5716}" type="slidenum">
              <a:rPr lang="en-US" smtClean="0"/>
              <a:pPr algn="ct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3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741D7-38D9-4DB1-B606-40B6D366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Categorization of Cultural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153B7-9983-45A2-97E8-B6D7E37CF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>
                <a:ea typeface="ＭＳ Ｐゴシック"/>
              </a:rPr>
              <a:t>Replicable Cultural Heritage </a:t>
            </a:r>
          </a:p>
          <a:p>
            <a:pPr lvl="2" indent="-283845"/>
            <a:r>
              <a:rPr lang="en-US" sz="1800"/>
              <a:t>Tangible forms of cultural heritage that can themselves be moved to another location or that can be replaced by a similar structure or natural features to which the cultural values can be transferred by appropriate measures. </a:t>
            </a:r>
          </a:p>
          <a:p>
            <a:pPr lvl="1"/>
            <a:r>
              <a:rPr lang="en-US" sz="2000"/>
              <a:t>Non-replicable Cultural Heritage</a:t>
            </a:r>
          </a:p>
          <a:p>
            <a:pPr lvl="2" indent="-283845"/>
            <a:r>
              <a:rPr lang="en-US" sz="1800"/>
              <a:t>(i) cultural heritage is unique or relatively unique for the period it represents, or (ii) cultural heritage is unique or relatively unique in linking several periods in the same site.</a:t>
            </a:r>
          </a:p>
          <a:p>
            <a:pPr lvl="1"/>
            <a:r>
              <a:rPr lang="en-US" sz="2000"/>
              <a:t>Critical Cultural Heritage</a:t>
            </a:r>
          </a:p>
          <a:p>
            <a:pPr lvl="2" indent="-283845"/>
            <a:r>
              <a:rPr lang="en-US" sz="1800">
                <a:ea typeface="ＭＳ Ｐゴシック"/>
              </a:rPr>
              <a:t>(i) the internationally recognized heritage of communities who use, or have used within living memory the cultural heritage for long-standing cultural purposes; or (ii) legally protected cultural heritage areas, including those proposed by host governments for such designation. </a:t>
            </a:r>
            <a:endParaRPr lang="en-US" sz="180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1598B2-5621-2035-553B-B27E801C0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75"/>
            <a:ext cx="373421" cy="365125"/>
          </a:xfrm>
          <a:prstGeom prst="rect">
            <a:avLst/>
          </a:prstGeom>
          <a:solidFill>
            <a:schemeClr val="tx2">
              <a:lumMod val="65000"/>
              <a:lumOff val="35000"/>
              <a:alpha val="10000"/>
            </a:schemeClr>
          </a:solidFill>
        </p:spPr>
        <p:txBody>
          <a:bodyPr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100" b="0" kern="12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b="1"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FD782E16-99D3-D743-B442-BEC2B47D5716}" type="slidenum">
              <a:rPr lang="en-US" smtClean="0"/>
              <a:pPr algn="ct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4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71D02F-47BC-7592-EB78-445EDA4EC8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b="1" kern="0">
                <a:ea typeface="ＭＳ Ｐゴシック"/>
              </a:rPr>
              <a:t>Nonreplicable</a:t>
            </a:r>
            <a:r>
              <a:rPr lang="en-US" sz="1800" kern="0">
                <a:ea typeface="ＭＳ Ｐゴシック"/>
              </a:rPr>
              <a:t> </a:t>
            </a:r>
            <a:r>
              <a:rPr lang="en-US" sz="1800" kern="0">
                <a:ea typeface="ＭＳ Ｐゴシック"/>
                <a:sym typeface="Wingdings" panose="05000000000000000000" pitchFamily="2" charset="2"/>
              </a:rPr>
              <a:t></a:t>
            </a:r>
            <a:r>
              <a:rPr lang="en-US" sz="1800" b="0" kern="0">
                <a:ea typeface="ＭＳ Ｐゴシック"/>
                <a:sym typeface="Wingdings" panose="05000000000000000000" pitchFamily="2" charset="2"/>
              </a:rPr>
              <a:t> </a:t>
            </a:r>
            <a:br>
              <a:rPr lang="en-US" sz="1800" b="0" kern="0">
                <a:ea typeface="ＭＳ Ｐゴシック"/>
                <a:sym typeface="Wingdings" panose="05000000000000000000" pitchFamily="2" charset="2"/>
              </a:rPr>
            </a:br>
            <a:r>
              <a:rPr lang="en-US" sz="1800" b="0" kern="0">
                <a:ea typeface="ＭＳ Ｐゴシック"/>
                <a:sym typeface="Wingdings" panose="05000000000000000000" pitchFamily="2" charset="2"/>
              </a:rPr>
              <a:t>Do not remove unless all </a:t>
            </a:r>
            <a:br>
              <a:rPr lang="en-US" sz="1800" b="0" kern="0">
                <a:ea typeface="ＭＳ Ｐゴシック"/>
                <a:sym typeface="Wingdings" panose="05000000000000000000" pitchFamily="2" charset="2"/>
              </a:rPr>
            </a:br>
            <a:r>
              <a:rPr lang="en-US" sz="1800" b="0" kern="0">
                <a:ea typeface="ＭＳ Ｐゴシック"/>
                <a:sym typeface="Wingdings" panose="05000000000000000000" pitchFamily="2" charset="2"/>
              </a:rPr>
              <a:t>of the following three </a:t>
            </a:r>
            <a:br>
              <a:rPr lang="en-US" sz="1800" b="0" kern="0">
                <a:ea typeface="ＭＳ Ｐゴシック"/>
                <a:sym typeface="Wingdings" panose="05000000000000000000" pitchFamily="2" charset="2"/>
              </a:rPr>
            </a:br>
            <a:r>
              <a:rPr lang="en-US" sz="1800" b="0" kern="0">
                <a:ea typeface="ＭＳ Ｐゴシック"/>
                <a:sym typeface="Wingdings" panose="05000000000000000000" pitchFamily="2" charset="2"/>
              </a:rPr>
              <a:t>conditions are met:</a:t>
            </a:r>
            <a:endParaRPr lang="en-US" sz="1800" b="0" kern="0">
              <a:ea typeface="ＭＳ Ｐゴシック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b="0" kern="0">
                <a:ea typeface="ＭＳ Ｐゴシック"/>
              </a:rPr>
              <a:t>There are no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technically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or financially feasible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alternatives to removal.</a:t>
            </a:r>
            <a:endParaRPr lang="en-US" sz="1800" b="0" kern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800">
                <a:ea typeface="ＭＳ Ｐゴシック"/>
              </a:rPr>
              <a:t>The overall benefits of the project conclusively </a:t>
            </a:r>
            <a:br>
              <a:rPr lang="en-US" sz="1800">
                <a:ea typeface="ＭＳ Ｐゴシック"/>
              </a:rPr>
            </a:br>
            <a:r>
              <a:rPr lang="en-US" sz="1800">
                <a:ea typeface="ＭＳ Ｐゴシック"/>
              </a:rPr>
              <a:t>outweigh the anticipated cultural heritage loss from removal.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800">
                <a:ea typeface="ＭＳ Ｐゴシック"/>
              </a:rPr>
              <a:t>Any removal of cultural heritage is conducted using the best available technique.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694545-2B76-0078-1550-C1000EC8C3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800" b="1" kern="0">
                <a:ea typeface="ＭＳ Ｐゴシック"/>
              </a:rPr>
              <a:t>Replicable</a:t>
            </a:r>
            <a:r>
              <a:rPr lang="en-US" sz="1800" kern="0">
                <a:ea typeface="ＭＳ Ｐゴシック"/>
              </a:rPr>
              <a:t> </a:t>
            </a:r>
            <a:r>
              <a:rPr lang="en-US" sz="1800" kern="0">
                <a:ea typeface="ＭＳ Ｐゴシック"/>
                <a:sym typeface="Wingdings" panose="05000000000000000000" pitchFamily="2" charset="2"/>
              </a:rPr>
              <a:t> </a:t>
            </a:r>
            <a:r>
              <a:rPr lang="en-US" sz="1800" b="0" kern="0">
                <a:ea typeface="ＭＳ Ｐゴシック"/>
              </a:rPr>
              <a:t>Apply the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mitigation hierarchy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0" kern="0">
                <a:ea typeface="ＭＳ Ｐゴシック"/>
              </a:rPr>
              <a:t>Prefer to leave in situ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and maintain value </a:t>
            </a:r>
            <a:br>
              <a:rPr lang="en-US" sz="1800" b="0" kern="0">
                <a:ea typeface="ＭＳ Ｐゴシック"/>
              </a:rPr>
            </a:br>
            <a:r>
              <a:rPr lang="en-US" sz="1800" b="0" kern="0">
                <a:ea typeface="ＭＳ Ｐゴシック"/>
              </a:rPr>
              <a:t>and functionality.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800">
                <a:ea typeface="ＭＳ Ｐゴシック"/>
              </a:rPr>
              <a:t>If not possible to leave </a:t>
            </a:r>
            <a:br>
              <a:rPr lang="en-US" sz="1800">
                <a:ea typeface="ＭＳ Ｐゴシック"/>
              </a:rPr>
            </a:br>
            <a:r>
              <a:rPr lang="en-US" sz="1800">
                <a:ea typeface="ＭＳ Ｐゴシック"/>
              </a:rPr>
              <a:t>it where it is, restore its </a:t>
            </a:r>
            <a:br>
              <a:rPr lang="en-US" sz="1800">
                <a:ea typeface="ＭＳ Ｐゴシック"/>
              </a:rPr>
            </a:br>
            <a:r>
              <a:rPr lang="en-US" sz="1800">
                <a:ea typeface="ＭＳ Ｐゴシック"/>
              </a:rPr>
              <a:t>functionality elsewhere.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800">
                <a:ea typeface="ＭＳ Ｐゴシック"/>
              </a:rPr>
              <a:t>Removal of historical and </a:t>
            </a:r>
            <a:br>
              <a:rPr lang="en-US" sz="1800">
                <a:ea typeface="ＭＳ Ｐゴシック"/>
              </a:rPr>
            </a:br>
            <a:r>
              <a:rPr lang="en-US" sz="1800">
                <a:ea typeface="ＭＳ Ｐゴシック"/>
              </a:rPr>
              <a:t>archaeological artifacts by recognized international standards, carried out by competent professionals.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1800">
                <a:ea typeface="ＭＳ Ｐゴシック"/>
              </a:rPr>
              <a:t>Compensation only when all else fails.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CCFCD-5B21-4A38-959B-D1E123BC3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E834C8-2217-448F-A4D3-051A9B8394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07D73-4479-47B6-AB67-A5BF28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Replicable &amp; Nonreplicable Cultural Heritage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BD61F19-4A5D-45A7-ACE2-9F6CB881C223}"/>
              </a:ext>
            </a:extLst>
          </p:cNvPr>
          <p:cNvSpPr txBox="1">
            <a:spLocks/>
          </p:cNvSpPr>
          <p:nvPr/>
        </p:nvSpPr>
        <p:spPr>
          <a:xfrm>
            <a:off x="8127553" y="2455830"/>
            <a:ext cx="6299201" cy="516480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404040"/>
              </a:buClr>
              <a:defRPr sz="2000">
                <a:solidFill>
                  <a:srgbClr val="414752"/>
                </a:solidFill>
                <a:latin typeface="Arial"/>
                <a:ea typeface="ＭＳ Ｐゴシック" charset="0"/>
                <a:cs typeface="Arial"/>
              </a:defRPr>
            </a:lvl1pPr>
            <a:lvl2pPr marL="285750" indent="-28575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95959"/>
              </a:buClr>
              <a:buFont typeface="System Font Regular"/>
              <a:buChar char="●"/>
              <a:defRPr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574675" indent="-2841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□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831850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Courier New" panose="02070309020205020404" pitchFamily="49" charset="0"/>
              <a:buChar char="o"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1196975" indent="-2857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595959"/>
              </a:buClr>
              <a:buFont typeface=".Lucida Grande UI Regular"/>
              <a:buChar char="▫"/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1485900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◦"/>
              <a:tabLst/>
              <a:defRPr sz="11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6pPr>
            <a:lvl7pPr marL="288925" indent="-284163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7pPr>
            <a:lvl8pPr marL="287338" marR="0" indent="-279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SzTx/>
              <a:buFont typeface="System Font Regular"/>
              <a:buChar char="●"/>
              <a:tabLst/>
              <a:defRPr sz="16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8pPr>
            <a:lvl9pPr marL="287338" indent="-279400" algn="l" rtl="0" eaLnBrk="1" fontAlgn="base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65000"/>
                  <a:lumOff val="35000"/>
                </a:schemeClr>
              </a:buClr>
              <a:buFont typeface="System Font Regular"/>
              <a:buChar char="●"/>
              <a:tabLst/>
              <a:defRPr sz="140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</a:defRPr>
            </a:lvl9pPr>
          </a:lstStyle>
          <a:p>
            <a:endParaRPr lang="en-US" b="0" kern="0"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E750E-BDAF-4295-8400-E13FC4CB0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368" y="1598612"/>
            <a:ext cx="1724390" cy="2767647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3FB91-0001-41B9-81E8-D0ACE47A8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684" y="1598613"/>
            <a:ext cx="2440516" cy="1830388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630EC5-246E-0FFC-7A89-23877CB14D95}"/>
              </a:ext>
            </a:extLst>
          </p:cNvPr>
          <p:cNvCxnSpPr>
            <a:cxnSpLocks/>
          </p:cNvCxnSpPr>
          <p:nvPr/>
        </p:nvCxnSpPr>
        <p:spPr bwMode="auto">
          <a:xfrm>
            <a:off x="5986844" y="1598613"/>
            <a:ext cx="0" cy="468026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FC Fixed Logo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S Basic Slides (002).potx  -  Read-Only" id="{F4018D10-B501-4142-9D6C-4BFF02C439BE}" vid="{5134ED94-64D8-4E4B-A351-A51F5C054E45}"/>
    </a:ext>
  </a:extLst>
</a:theme>
</file>

<file path=ppt/theme/theme2.xml><?xml version="1.0" encoding="utf-8"?>
<a:theme xmlns:a="http://schemas.openxmlformats.org/drawingml/2006/main" name="Agenda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b="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S Basic Slides (002).potx  -  Read-Only" id="{F4018D10-B501-4142-9D6C-4BFF02C439BE}" vid="{CF0D2AB1-1699-4AEB-9DE9-EB5B3EDC56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E56DDCA49754FB7B0AE1B9228510D" ma:contentTypeVersion="13" ma:contentTypeDescription="Create a new document." ma:contentTypeScope="" ma:versionID="25353c379f543d5493f29caae6a92a72">
  <xsd:schema xmlns:xsd="http://www.w3.org/2001/XMLSchema" xmlns:xs="http://www.w3.org/2001/XMLSchema" xmlns:p="http://schemas.microsoft.com/office/2006/metadata/properties" xmlns:ns3="92250ff8-85d1-4071-8c30-a27ea1e191b1" xmlns:ns4="23b5c372-00fd-4d3b-b281-c9f397c459ee" targetNamespace="http://schemas.microsoft.com/office/2006/metadata/properties" ma:root="true" ma:fieldsID="d95018bf4df7d120e8051cd8a391020d" ns3:_="" ns4:_="">
    <xsd:import namespace="92250ff8-85d1-4071-8c30-a27ea1e191b1"/>
    <xsd:import namespace="23b5c372-00fd-4d3b-b281-c9f397c459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50ff8-85d1-4071-8c30-a27ea1e19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5c372-00fd-4d3b-b281-c9f397c459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4B17-3F91-4248-AD11-72F5DC4761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15BC2C-7A69-42FC-8C9F-57E77FF33700}">
  <ds:schemaRefs>
    <ds:schemaRef ds:uri="23b5c372-00fd-4d3b-b281-c9f397c459ee"/>
    <ds:schemaRef ds:uri="92250ff8-85d1-4071-8c30-a27ea1e191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D2A45CA-1015-476C-A8DF-909CF5858314}">
  <ds:schemaRefs>
    <ds:schemaRef ds:uri="23b5c372-00fd-4d3b-b281-c9f397c459ee"/>
    <ds:schemaRef ds:uri="92250ff8-85d1-4071-8c30-a27ea1e191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28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IFC Fixed Logo</vt:lpstr>
      <vt:lpstr>Agenda Slide</vt:lpstr>
      <vt:lpstr>Overview OF IFC Performance (PS8)</vt:lpstr>
      <vt:lpstr>PS8 Objectives</vt:lpstr>
      <vt:lpstr>Overview of PS8: Structure of PS8</vt:lpstr>
      <vt:lpstr>Overview of PS8—Scope of Application  Cultural Heritage in Three Buckets</vt:lpstr>
      <vt:lpstr>Protection of Cultural Heritage in Project Design and Execution</vt:lpstr>
      <vt:lpstr>Chance Find Procedures</vt:lpstr>
      <vt:lpstr>Consultation and Community Access</vt:lpstr>
      <vt:lpstr>Categorization of Cultural Heritage</vt:lpstr>
      <vt:lpstr>Replicable &amp; Nonreplicable Cultural Heritage</vt:lpstr>
      <vt:lpstr>Critical Cultural Heritage</vt:lpstr>
      <vt:lpstr>Project’s Use of Cultural Heritage</vt:lpstr>
      <vt:lpstr>Overview OF IFC Performance (PS8)</vt:lpstr>
      <vt:lpstr>Defining Cultural/Heritage Significance</vt:lpstr>
      <vt:lpstr>Degrees of Cultural/Heritage Significance</vt:lpstr>
      <vt:lpstr>Cultural Landscapes: from the Tangible to Intangible</vt:lpstr>
      <vt:lpstr>Cultural Landscape Category 1</vt:lpstr>
      <vt:lpstr>Cultural Landscape Category 2</vt:lpstr>
      <vt:lpstr>Cultural Landscape Category 3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Significance of the Built Environment: Case Study</vt:lpstr>
      <vt:lpstr>Overview OF IFC Performance (PS8)</vt:lpstr>
      <vt:lpstr>Tools and Resources</vt:lpstr>
      <vt:lpstr>PS8 Publications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PS3 Overview</dc:title>
  <dc:creator>Adriana Maritza Triana</dc:creator>
  <cp:revision>1</cp:revision>
  <dcterms:created xsi:type="dcterms:W3CDTF">2020-10-26T17:47:04Z</dcterms:created>
  <dcterms:modified xsi:type="dcterms:W3CDTF">2022-09-14T12:08:14Z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0x010100710E56DDCA49754FB7B0AE1B9228510D</vt:lpwstr>
  </property>
</Properties>
</file>