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theme/theme10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97" r:id="rId1"/>
    <p:sldMasterId id="2147485242" r:id="rId2"/>
    <p:sldMasterId id="2147485265" r:id="rId3"/>
    <p:sldMasterId id="2147485268" r:id="rId4"/>
    <p:sldMasterId id="2147485273" r:id="rId5"/>
    <p:sldMasterId id="2147485303" r:id="rId6"/>
    <p:sldMasterId id="2147485297" r:id="rId7"/>
    <p:sldMasterId id="2147485288" r:id="rId8"/>
    <p:sldMasterId id="2147485281" r:id="rId9"/>
    <p:sldMasterId id="2147485311" r:id="rId10"/>
    <p:sldMasterId id="2147485206" r:id="rId11"/>
  </p:sldMasterIdLst>
  <p:notesMasterIdLst>
    <p:notesMasterId r:id="rId32"/>
  </p:notesMasterIdLst>
  <p:handoutMasterIdLst>
    <p:handoutMasterId r:id="rId33"/>
  </p:handoutMasterIdLst>
  <p:sldIdLst>
    <p:sldId id="4111" r:id="rId12"/>
    <p:sldId id="4171" r:id="rId13"/>
    <p:sldId id="1367" r:id="rId14"/>
    <p:sldId id="4172" r:id="rId15"/>
    <p:sldId id="4173" r:id="rId16"/>
    <p:sldId id="1370" r:id="rId17"/>
    <p:sldId id="1372" r:id="rId18"/>
    <p:sldId id="905" r:id="rId19"/>
    <p:sldId id="845" r:id="rId20"/>
    <p:sldId id="848" r:id="rId21"/>
    <p:sldId id="850" r:id="rId22"/>
    <p:sldId id="904" r:id="rId23"/>
    <p:sldId id="900" r:id="rId24"/>
    <p:sldId id="4174" r:id="rId25"/>
    <p:sldId id="1380" r:id="rId26"/>
    <p:sldId id="4177" r:id="rId27"/>
    <p:sldId id="4169" r:id="rId28"/>
    <p:sldId id="4175" r:id="rId29"/>
    <p:sldId id="4176" r:id="rId30"/>
    <p:sldId id="1381" r:id="rId3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D74"/>
    <a:srgbClr val="414752"/>
    <a:srgbClr val="FFFFFF"/>
    <a:srgbClr val="263A48"/>
    <a:srgbClr val="42557F"/>
    <a:srgbClr val="014C6D"/>
    <a:srgbClr val="EA7125"/>
    <a:srgbClr val="6E8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8DECBC-893A-A3F0-0820-7DBCFD9FE0FC}" v="3" dt="2020-11-19T09:54:19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/>
    <p:restoredTop sz="67737"/>
  </p:normalViewPr>
  <p:slideViewPr>
    <p:cSldViewPr snapToGrid="0">
      <p:cViewPr varScale="1">
        <p:scale>
          <a:sx n="55" d="100"/>
          <a:sy n="55" d="100"/>
        </p:scale>
        <p:origin x="1651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5/10/relationships/revisionInfo" Target="revisionInfo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Beryozkina" userId="S::eberyozkina@ifc.org::eba398f2-fcb5-4f9a-a1fa-3e0845c98be7" providerId="AD" clId="Web-{E38DECBC-893A-A3F0-0820-7DBCFD9FE0FC}"/>
    <pc:docChg chg="modSld">
      <pc:chgData name="Elena Beryozkina" userId="S::eberyozkina@ifc.org::eba398f2-fcb5-4f9a-a1fa-3e0845c98be7" providerId="AD" clId="Web-{E38DECBC-893A-A3F0-0820-7DBCFD9FE0FC}" dt="2020-11-19T09:54:19.735" v="2" actId="20577"/>
      <pc:docMkLst>
        <pc:docMk/>
      </pc:docMkLst>
      <pc:sldChg chg="modSp">
        <pc:chgData name="Elena Beryozkina" userId="S::eberyozkina@ifc.org::eba398f2-fcb5-4f9a-a1fa-3e0845c98be7" providerId="AD" clId="Web-{E38DECBC-893A-A3F0-0820-7DBCFD9FE0FC}" dt="2020-11-19T09:54:19.735" v="2" actId="20577"/>
        <pc:sldMkLst>
          <pc:docMk/>
          <pc:sldMk cId="1608488332" sldId="4111"/>
        </pc:sldMkLst>
        <pc:spChg chg="mod">
          <ac:chgData name="Elena Beryozkina" userId="S::eberyozkina@ifc.org::eba398f2-fcb5-4f9a-a1fa-3e0845c98be7" providerId="AD" clId="Web-{E38DECBC-893A-A3F0-0820-7DBCFD9FE0FC}" dt="2020-11-19T09:54:19.735" v="2" actId="20577"/>
          <ac:spMkLst>
            <pc:docMk/>
            <pc:sldMk cId="1608488332" sldId="4111"/>
            <ac:spMk id="14" creationId="{4B28747A-B433-8846-8B95-EB6D57D338B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937721-B626-4035-8689-1E8C1FE074F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E98F3A-7118-4D46-92C5-59D776200DCB}">
      <dgm:prSet custT="1"/>
      <dgm:spPr>
        <a:solidFill>
          <a:schemeClr val="accent1">
            <a:lumMod val="90000"/>
            <a:lumOff val="10000"/>
          </a:schemeClr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That the company</a:t>
          </a:r>
          <a:r>
            <a:rPr lang="en-US" sz="2000" dirty="0"/>
            <a:t>:</a:t>
          </a:r>
        </a:p>
      </dgm:t>
    </dgm:pt>
    <dgm:pt modelId="{2CAC3A9A-1E3A-487D-869D-5A84D07C704A}" type="parTrans" cxnId="{3E2DDB38-98ED-46CC-9497-3A3E918361F2}">
      <dgm:prSet/>
      <dgm:spPr/>
      <dgm:t>
        <a:bodyPr/>
        <a:lstStyle/>
        <a:p>
          <a:endParaRPr lang="en-US"/>
        </a:p>
      </dgm:t>
    </dgm:pt>
    <dgm:pt modelId="{1EB44872-551F-44AC-A5EA-A53615F458D2}" type="sibTrans" cxnId="{3E2DDB38-98ED-46CC-9497-3A3E918361F2}">
      <dgm:prSet/>
      <dgm:spPr/>
      <dgm:t>
        <a:bodyPr/>
        <a:lstStyle/>
        <a:p>
          <a:endParaRPr lang="en-US"/>
        </a:p>
      </dgm:t>
    </dgm:pt>
    <dgm:pt modelId="{9298AD37-6B49-4D00-97DE-73890F27C5F2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has a long-term future </a:t>
          </a:r>
          <a:r>
            <a:rPr lang="en-US" sz="1600" dirty="0">
              <a:solidFill>
                <a:schemeClr val="tx1"/>
              </a:solidFill>
            </a:rPr>
            <a:t>in the face of an uncertain, turbulent, unpredictable business environment– sustainable business model, long term strategy</a:t>
          </a:r>
        </a:p>
      </dgm:t>
    </dgm:pt>
    <dgm:pt modelId="{ECA3401F-F810-467A-8759-934F94327571}" type="parTrans" cxnId="{F3B9B6E1-2A01-44F2-97E9-86124EF518C8}">
      <dgm:prSet/>
      <dgm:spPr/>
      <dgm:t>
        <a:bodyPr/>
        <a:lstStyle/>
        <a:p>
          <a:endParaRPr lang="en-US"/>
        </a:p>
      </dgm:t>
    </dgm:pt>
    <dgm:pt modelId="{03A0A7A1-00B8-43E2-B54F-F457EC1D330D}" type="sibTrans" cxnId="{F3B9B6E1-2A01-44F2-97E9-86124EF518C8}">
      <dgm:prSet/>
      <dgm:spPr/>
      <dgm:t>
        <a:bodyPr/>
        <a:lstStyle/>
        <a:p>
          <a:endParaRPr lang="en-US"/>
        </a:p>
      </dgm:t>
    </dgm:pt>
    <dgm:pt modelId="{70D176D6-1215-4F84-8800-12CDE5D0DF94}">
      <dgm:prSet custT="1"/>
      <dgm:spPr>
        <a:solidFill>
          <a:srgbClr val="FFC000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Is well organized and run </a:t>
          </a:r>
          <a:r>
            <a:rPr lang="en-US" sz="1600" dirty="0">
              <a:solidFill>
                <a:schemeClr val="tx1"/>
              </a:solidFill>
            </a:rPr>
            <a:t>so that the company leaders can see and seize the opportunities and manage the risks – board and management, competent, reliable, operate with integrity and can make the best of the opportunities</a:t>
          </a:r>
        </a:p>
      </dgm:t>
    </dgm:pt>
    <dgm:pt modelId="{784BCC51-1272-4DC6-8D6B-7DAAAC2871F3}" type="parTrans" cxnId="{E69813E6-E970-4476-96B8-CE7FA8A24348}">
      <dgm:prSet/>
      <dgm:spPr/>
      <dgm:t>
        <a:bodyPr/>
        <a:lstStyle/>
        <a:p>
          <a:endParaRPr lang="en-US"/>
        </a:p>
      </dgm:t>
    </dgm:pt>
    <dgm:pt modelId="{875C72B6-4C98-4B19-A366-C633AD312AB5}" type="sibTrans" cxnId="{E69813E6-E970-4476-96B8-CE7FA8A24348}">
      <dgm:prSet/>
      <dgm:spPr/>
      <dgm:t>
        <a:bodyPr/>
        <a:lstStyle/>
        <a:p>
          <a:endParaRPr lang="en-US"/>
        </a:p>
      </dgm:t>
    </dgm:pt>
    <dgm:pt modelId="{EB2950C2-AC44-40D2-AC8A-235C300B4A2D}">
      <dgm:prSet custT="1"/>
      <dgm:spPr/>
      <dgm:t>
        <a:bodyPr/>
        <a:lstStyle/>
        <a:p>
          <a:r>
            <a:rPr lang="en-GB" sz="1600" b="1" dirty="0">
              <a:solidFill>
                <a:schemeClr val="tx1"/>
              </a:solidFill>
            </a:rPr>
            <a:t>Is under control </a:t>
          </a:r>
          <a:r>
            <a:rPr lang="en-GB" sz="1600" dirty="0">
              <a:solidFill>
                <a:schemeClr val="tx1"/>
              </a:solidFill>
            </a:rPr>
            <a:t>– is flexible and resilient – understands and manages risk, has in place checks and balances (controls, internal audit), gives third party assurance all is well (external audit, assurance)</a:t>
          </a:r>
          <a:endParaRPr lang="en-US" sz="1600" dirty="0">
            <a:solidFill>
              <a:schemeClr val="tx1"/>
            </a:solidFill>
          </a:endParaRPr>
        </a:p>
      </dgm:t>
    </dgm:pt>
    <dgm:pt modelId="{22A7EB67-F8A2-4C25-A28F-545413CA23FA}" type="parTrans" cxnId="{41B5FCA3-21A0-43F2-A712-AAAFCFA48803}">
      <dgm:prSet/>
      <dgm:spPr/>
      <dgm:t>
        <a:bodyPr/>
        <a:lstStyle/>
        <a:p>
          <a:endParaRPr lang="en-US"/>
        </a:p>
      </dgm:t>
    </dgm:pt>
    <dgm:pt modelId="{AB9A63EE-9464-4BEA-A54F-7C846C5E8BD3}" type="sibTrans" cxnId="{41B5FCA3-21A0-43F2-A712-AAAFCFA48803}">
      <dgm:prSet/>
      <dgm:spPr/>
      <dgm:t>
        <a:bodyPr/>
        <a:lstStyle/>
        <a:p>
          <a:endParaRPr lang="en-US"/>
        </a:p>
      </dgm:t>
    </dgm:pt>
    <dgm:pt modelId="{177770BA-F1F1-4552-9AFB-C3974006E600}">
      <dgm:prSet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GB" sz="1600" b="1" dirty="0">
              <a:solidFill>
                <a:schemeClr val="bg1"/>
              </a:solidFill>
            </a:rPr>
            <a:t>Will continue growing </a:t>
          </a:r>
          <a:r>
            <a:rPr lang="en-GB" sz="1600" dirty="0">
              <a:solidFill>
                <a:schemeClr val="bg1"/>
              </a:solidFill>
            </a:rPr>
            <a:t>(has eye to future and access to all the resources it needs to continue in business)</a:t>
          </a:r>
          <a:r>
            <a:rPr lang="en-GB" sz="500" dirty="0">
              <a:solidFill>
                <a:schemeClr val="bg1"/>
              </a:solidFill>
            </a:rPr>
            <a:t> </a:t>
          </a:r>
          <a:endParaRPr lang="en-US" sz="500" dirty="0">
            <a:solidFill>
              <a:schemeClr val="bg1"/>
            </a:solidFill>
          </a:endParaRPr>
        </a:p>
      </dgm:t>
    </dgm:pt>
    <dgm:pt modelId="{C4B681AE-6368-438F-99D9-94AAED63AC5A}" type="parTrans" cxnId="{D214814A-B726-495A-9BB7-EEBC35B9CA83}">
      <dgm:prSet/>
      <dgm:spPr/>
      <dgm:t>
        <a:bodyPr/>
        <a:lstStyle/>
        <a:p>
          <a:endParaRPr lang="en-US"/>
        </a:p>
      </dgm:t>
    </dgm:pt>
    <dgm:pt modelId="{F3B7C16F-6B54-484F-941D-141A9626D8FD}" type="sibTrans" cxnId="{D214814A-B726-495A-9BB7-EEBC35B9CA83}">
      <dgm:prSet/>
      <dgm:spPr/>
      <dgm:t>
        <a:bodyPr/>
        <a:lstStyle/>
        <a:p>
          <a:endParaRPr lang="en-US"/>
        </a:p>
      </dgm:t>
    </dgm:pt>
    <dgm:pt modelId="{6BF12192-2D1C-4698-B693-3E9FDA1103D3}">
      <dgm:prSet custT="1"/>
      <dgm:spPr/>
      <dgm:t>
        <a:bodyPr/>
        <a:lstStyle/>
        <a:p>
          <a:r>
            <a:rPr lang="en-GB" sz="1600" b="1" dirty="0">
              <a:solidFill>
                <a:schemeClr val="bg1"/>
              </a:solidFill>
            </a:rPr>
            <a:t>Is financially viable </a:t>
          </a:r>
          <a:r>
            <a:rPr lang="en-GB" sz="1600" dirty="0">
              <a:solidFill>
                <a:schemeClr val="bg1"/>
              </a:solidFill>
            </a:rPr>
            <a:t>in the short, medium and long term – it performs</a:t>
          </a:r>
          <a:r>
            <a:rPr lang="en-GB" sz="500" dirty="0">
              <a:solidFill>
                <a:schemeClr val="bg1"/>
              </a:solidFill>
            </a:rPr>
            <a:t>!</a:t>
          </a:r>
          <a:endParaRPr lang="en-US" sz="500" dirty="0">
            <a:solidFill>
              <a:schemeClr val="bg1"/>
            </a:solidFill>
          </a:endParaRPr>
        </a:p>
      </dgm:t>
    </dgm:pt>
    <dgm:pt modelId="{02CFF3D6-D593-483B-9B34-1BE0C5DB23AA}" type="parTrans" cxnId="{4EF66766-5455-4328-92B7-EE5EE204AC70}">
      <dgm:prSet/>
      <dgm:spPr/>
      <dgm:t>
        <a:bodyPr/>
        <a:lstStyle/>
        <a:p>
          <a:endParaRPr lang="en-US"/>
        </a:p>
      </dgm:t>
    </dgm:pt>
    <dgm:pt modelId="{0C0E83A8-3344-48C0-A23E-842DAECE7C5E}" type="sibTrans" cxnId="{4EF66766-5455-4328-92B7-EE5EE204AC70}">
      <dgm:prSet/>
      <dgm:spPr/>
      <dgm:t>
        <a:bodyPr/>
        <a:lstStyle/>
        <a:p>
          <a:endParaRPr lang="en-US"/>
        </a:p>
      </dgm:t>
    </dgm:pt>
    <dgm:pt modelId="{2947DE21-D392-476A-8E69-F055D68A6002}">
      <dgm:prSet custT="1"/>
      <dgm:spPr/>
      <dgm:t>
        <a:bodyPr/>
        <a:lstStyle/>
        <a:p>
          <a:r>
            <a:rPr lang="en-US" sz="1600" dirty="0">
              <a:solidFill>
                <a:schemeClr val="bg1"/>
              </a:solidFill>
            </a:rPr>
            <a:t>They want to be able to </a:t>
          </a:r>
          <a:r>
            <a:rPr lang="en-US" sz="2000" b="1" dirty="0">
              <a:solidFill>
                <a:schemeClr val="bg1"/>
              </a:solidFill>
            </a:rPr>
            <a:t>TRUST the company, its leadership and its activities</a:t>
          </a:r>
          <a:r>
            <a:rPr lang="en-US" sz="1300" dirty="0"/>
            <a:t>.</a:t>
          </a:r>
        </a:p>
      </dgm:t>
    </dgm:pt>
    <dgm:pt modelId="{211C70F0-E90C-41AF-9E14-27527D7AB2DD}" type="parTrans" cxnId="{DA2D7386-E27A-4FA0-AF09-E82D6FA1578D}">
      <dgm:prSet/>
      <dgm:spPr/>
      <dgm:t>
        <a:bodyPr/>
        <a:lstStyle/>
        <a:p>
          <a:endParaRPr lang="en-US"/>
        </a:p>
      </dgm:t>
    </dgm:pt>
    <dgm:pt modelId="{3D6EFDF5-711F-4493-9532-3EFDC041C560}" type="sibTrans" cxnId="{DA2D7386-E27A-4FA0-AF09-E82D6FA1578D}">
      <dgm:prSet/>
      <dgm:spPr/>
      <dgm:t>
        <a:bodyPr/>
        <a:lstStyle/>
        <a:p>
          <a:endParaRPr lang="en-US"/>
        </a:p>
      </dgm:t>
    </dgm:pt>
    <dgm:pt modelId="{397EF2F5-1FC4-8748-9CC4-9260669989E9}" type="pres">
      <dgm:prSet presAssocID="{C1937721-B626-4035-8689-1E8C1FE074F2}" presName="linear" presStyleCnt="0">
        <dgm:presLayoutVars>
          <dgm:animLvl val="lvl"/>
          <dgm:resizeHandles val="exact"/>
        </dgm:presLayoutVars>
      </dgm:prSet>
      <dgm:spPr/>
    </dgm:pt>
    <dgm:pt modelId="{729082E6-29B5-7D4B-95FF-677A39BAC8A0}" type="pres">
      <dgm:prSet presAssocID="{0EE98F3A-7118-4D46-92C5-59D776200DCB}" presName="parentText" presStyleLbl="node1" presStyleIdx="0" presStyleCnt="7" custScaleY="136036" custLinFactY="28121" custLinFactNeighborX="-36" custLinFactNeighborY="100000">
        <dgm:presLayoutVars>
          <dgm:chMax val="0"/>
          <dgm:bulletEnabled val="1"/>
        </dgm:presLayoutVars>
      </dgm:prSet>
      <dgm:spPr/>
    </dgm:pt>
    <dgm:pt modelId="{74069FAD-CAF8-9F45-AD8A-75801C2F1DE8}" type="pres">
      <dgm:prSet presAssocID="{1EB44872-551F-44AC-A5EA-A53615F458D2}" presName="spacer" presStyleCnt="0"/>
      <dgm:spPr/>
    </dgm:pt>
    <dgm:pt modelId="{40C11435-76D3-8040-A900-7B1BE55B3C72}" type="pres">
      <dgm:prSet presAssocID="{9298AD37-6B49-4D00-97DE-73890F27C5F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412C921-A674-694F-A674-7F7E14A504D5}" type="pres">
      <dgm:prSet presAssocID="{03A0A7A1-00B8-43E2-B54F-F457EC1D330D}" presName="spacer" presStyleCnt="0"/>
      <dgm:spPr/>
    </dgm:pt>
    <dgm:pt modelId="{7C5E1FFC-642F-5E44-8B6C-4FB33FB7FFE7}" type="pres">
      <dgm:prSet presAssocID="{70D176D6-1215-4F84-8800-12CDE5D0DF9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6C1B695-ADFC-DA44-964A-ED728FA0C5A0}" type="pres">
      <dgm:prSet presAssocID="{875C72B6-4C98-4B19-A366-C633AD312AB5}" presName="spacer" presStyleCnt="0"/>
      <dgm:spPr/>
    </dgm:pt>
    <dgm:pt modelId="{52B108E1-43F1-0441-A51C-8816413C79E9}" type="pres">
      <dgm:prSet presAssocID="{EB2950C2-AC44-40D2-AC8A-235C300B4A2D}" presName="parentText" presStyleLbl="node1" presStyleIdx="3" presStyleCnt="7" custLinFactY="2605" custLinFactNeighborX="-36" custLinFactNeighborY="100000">
        <dgm:presLayoutVars>
          <dgm:chMax val="0"/>
          <dgm:bulletEnabled val="1"/>
        </dgm:presLayoutVars>
      </dgm:prSet>
      <dgm:spPr/>
    </dgm:pt>
    <dgm:pt modelId="{2FB2925F-FE5C-6F49-8882-CEF1854ADE8F}" type="pres">
      <dgm:prSet presAssocID="{AB9A63EE-9464-4BEA-A54F-7C846C5E8BD3}" presName="spacer" presStyleCnt="0"/>
      <dgm:spPr/>
    </dgm:pt>
    <dgm:pt modelId="{BD73E73E-3E34-3C43-9CD5-DE8E4D047D17}" type="pres">
      <dgm:prSet presAssocID="{177770BA-F1F1-4552-9AFB-C3974006E600}" presName="parentText" presStyleLbl="node1" presStyleIdx="4" presStyleCnt="7" custLinFactNeighborX="1327" custLinFactNeighborY="-31717">
        <dgm:presLayoutVars>
          <dgm:chMax val="0"/>
          <dgm:bulletEnabled val="1"/>
        </dgm:presLayoutVars>
      </dgm:prSet>
      <dgm:spPr/>
    </dgm:pt>
    <dgm:pt modelId="{ADECF2A4-F5B0-214E-9865-A78080D167F9}" type="pres">
      <dgm:prSet presAssocID="{F3B7C16F-6B54-484F-941D-141A9626D8FD}" presName="spacer" presStyleCnt="0"/>
      <dgm:spPr/>
    </dgm:pt>
    <dgm:pt modelId="{13B38F6F-2286-C14B-BD04-4C4D28B83881}" type="pres">
      <dgm:prSet presAssocID="{6BF12192-2D1C-4698-B693-3E9FDA1103D3}" presName="parentText" presStyleLbl="node1" presStyleIdx="5" presStyleCnt="7" custLinFactY="-680" custLinFactNeighborX="-36" custLinFactNeighborY="-100000">
        <dgm:presLayoutVars>
          <dgm:chMax val="0"/>
          <dgm:bulletEnabled val="1"/>
        </dgm:presLayoutVars>
      </dgm:prSet>
      <dgm:spPr/>
    </dgm:pt>
    <dgm:pt modelId="{5FD30194-70BA-4649-8DCD-2EEB846DEDE8}" type="pres">
      <dgm:prSet presAssocID="{0C0E83A8-3344-48C0-A23E-842DAECE7C5E}" presName="spacer" presStyleCnt="0"/>
      <dgm:spPr/>
    </dgm:pt>
    <dgm:pt modelId="{3CA1A2DA-212B-C549-9A06-38154712FFC4}" type="pres">
      <dgm:prSet presAssocID="{2947DE21-D392-476A-8E69-F055D68A6002}" presName="parentText" presStyleLbl="node1" presStyleIdx="6" presStyleCnt="7" custLinFactNeighborX="-49" custLinFactNeighborY="-31720">
        <dgm:presLayoutVars>
          <dgm:chMax val="0"/>
          <dgm:bulletEnabled val="1"/>
        </dgm:presLayoutVars>
      </dgm:prSet>
      <dgm:spPr/>
    </dgm:pt>
  </dgm:ptLst>
  <dgm:cxnLst>
    <dgm:cxn modelId="{07816A28-78BD-0349-8009-2B748451B2EC}" type="presOf" srcId="{0EE98F3A-7118-4D46-92C5-59D776200DCB}" destId="{729082E6-29B5-7D4B-95FF-677A39BAC8A0}" srcOrd="0" destOrd="0" presId="urn:microsoft.com/office/officeart/2005/8/layout/vList2"/>
    <dgm:cxn modelId="{3E2DDB38-98ED-46CC-9497-3A3E918361F2}" srcId="{C1937721-B626-4035-8689-1E8C1FE074F2}" destId="{0EE98F3A-7118-4D46-92C5-59D776200DCB}" srcOrd="0" destOrd="0" parTransId="{2CAC3A9A-1E3A-487D-869D-5A84D07C704A}" sibTransId="{1EB44872-551F-44AC-A5EA-A53615F458D2}"/>
    <dgm:cxn modelId="{1992373A-BA42-4047-A186-6621E19E51DD}" type="presOf" srcId="{177770BA-F1F1-4552-9AFB-C3974006E600}" destId="{BD73E73E-3E34-3C43-9CD5-DE8E4D047D17}" srcOrd="0" destOrd="0" presId="urn:microsoft.com/office/officeart/2005/8/layout/vList2"/>
    <dgm:cxn modelId="{4EF66766-5455-4328-92B7-EE5EE204AC70}" srcId="{C1937721-B626-4035-8689-1E8C1FE074F2}" destId="{6BF12192-2D1C-4698-B693-3E9FDA1103D3}" srcOrd="5" destOrd="0" parTransId="{02CFF3D6-D593-483B-9B34-1BE0C5DB23AA}" sibTransId="{0C0E83A8-3344-48C0-A23E-842DAECE7C5E}"/>
    <dgm:cxn modelId="{F8312948-3E28-0D42-B232-B0909FBAC721}" type="presOf" srcId="{C1937721-B626-4035-8689-1E8C1FE074F2}" destId="{397EF2F5-1FC4-8748-9CC4-9260669989E9}" srcOrd="0" destOrd="0" presId="urn:microsoft.com/office/officeart/2005/8/layout/vList2"/>
    <dgm:cxn modelId="{D214814A-B726-495A-9BB7-EEBC35B9CA83}" srcId="{C1937721-B626-4035-8689-1E8C1FE074F2}" destId="{177770BA-F1F1-4552-9AFB-C3974006E600}" srcOrd="4" destOrd="0" parTransId="{C4B681AE-6368-438F-99D9-94AAED63AC5A}" sibTransId="{F3B7C16F-6B54-484F-941D-141A9626D8FD}"/>
    <dgm:cxn modelId="{59D5DC51-CCBF-0043-AD3A-ED7AEB5D3958}" type="presOf" srcId="{2947DE21-D392-476A-8E69-F055D68A6002}" destId="{3CA1A2DA-212B-C549-9A06-38154712FFC4}" srcOrd="0" destOrd="0" presId="urn:microsoft.com/office/officeart/2005/8/layout/vList2"/>
    <dgm:cxn modelId="{3961697A-5E9A-514A-9447-8D6B7A41A58C}" type="presOf" srcId="{EB2950C2-AC44-40D2-AC8A-235C300B4A2D}" destId="{52B108E1-43F1-0441-A51C-8816413C79E9}" srcOrd="0" destOrd="0" presId="urn:microsoft.com/office/officeart/2005/8/layout/vList2"/>
    <dgm:cxn modelId="{DA2D7386-E27A-4FA0-AF09-E82D6FA1578D}" srcId="{C1937721-B626-4035-8689-1E8C1FE074F2}" destId="{2947DE21-D392-476A-8E69-F055D68A6002}" srcOrd="6" destOrd="0" parTransId="{211C70F0-E90C-41AF-9E14-27527D7AB2DD}" sibTransId="{3D6EFDF5-711F-4493-9532-3EFDC041C560}"/>
    <dgm:cxn modelId="{595CC58E-869F-A840-A4A5-8CE3ED5467C2}" type="presOf" srcId="{6BF12192-2D1C-4698-B693-3E9FDA1103D3}" destId="{13B38F6F-2286-C14B-BD04-4C4D28B83881}" srcOrd="0" destOrd="0" presId="urn:microsoft.com/office/officeart/2005/8/layout/vList2"/>
    <dgm:cxn modelId="{41B5FCA3-21A0-43F2-A712-AAAFCFA48803}" srcId="{C1937721-B626-4035-8689-1E8C1FE074F2}" destId="{EB2950C2-AC44-40D2-AC8A-235C300B4A2D}" srcOrd="3" destOrd="0" parTransId="{22A7EB67-F8A2-4C25-A28F-545413CA23FA}" sibTransId="{AB9A63EE-9464-4BEA-A54F-7C846C5E8BD3}"/>
    <dgm:cxn modelId="{0D5372AC-CBF3-A142-BB65-C447F9F278CD}" type="presOf" srcId="{70D176D6-1215-4F84-8800-12CDE5D0DF94}" destId="{7C5E1FFC-642F-5E44-8B6C-4FB33FB7FFE7}" srcOrd="0" destOrd="0" presId="urn:microsoft.com/office/officeart/2005/8/layout/vList2"/>
    <dgm:cxn modelId="{F3B9B6E1-2A01-44F2-97E9-86124EF518C8}" srcId="{C1937721-B626-4035-8689-1E8C1FE074F2}" destId="{9298AD37-6B49-4D00-97DE-73890F27C5F2}" srcOrd="1" destOrd="0" parTransId="{ECA3401F-F810-467A-8759-934F94327571}" sibTransId="{03A0A7A1-00B8-43E2-B54F-F457EC1D330D}"/>
    <dgm:cxn modelId="{E69813E6-E970-4476-96B8-CE7FA8A24348}" srcId="{C1937721-B626-4035-8689-1E8C1FE074F2}" destId="{70D176D6-1215-4F84-8800-12CDE5D0DF94}" srcOrd="2" destOrd="0" parTransId="{784BCC51-1272-4DC6-8D6B-7DAAAC2871F3}" sibTransId="{875C72B6-4C98-4B19-A366-C633AD312AB5}"/>
    <dgm:cxn modelId="{9FEF77F9-C59F-D44B-B5A4-748E511559B1}" type="presOf" srcId="{9298AD37-6B49-4D00-97DE-73890F27C5F2}" destId="{40C11435-76D3-8040-A900-7B1BE55B3C72}" srcOrd="0" destOrd="0" presId="urn:microsoft.com/office/officeart/2005/8/layout/vList2"/>
    <dgm:cxn modelId="{660CE0D7-2D5A-D54E-A70E-6203FE75BC53}" type="presParOf" srcId="{397EF2F5-1FC4-8748-9CC4-9260669989E9}" destId="{729082E6-29B5-7D4B-95FF-677A39BAC8A0}" srcOrd="0" destOrd="0" presId="urn:microsoft.com/office/officeart/2005/8/layout/vList2"/>
    <dgm:cxn modelId="{E4347B0D-3247-434B-BABA-6643684C7D85}" type="presParOf" srcId="{397EF2F5-1FC4-8748-9CC4-9260669989E9}" destId="{74069FAD-CAF8-9F45-AD8A-75801C2F1DE8}" srcOrd="1" destOrd="0" presId="urn:microsoft.com/office/officeart/2005/8/layout/vList2"/>
    <dgm:cxn modelId="{B012C2EC-B93D-BE49-9DD0-1C3256AE6346}" type="presParOf" srcId="{397EF2F5-1FC4-8748-9CC4-9260669989E9}" destId="{40C11435-76D3-8040-A900-7B1BE55B3C72}" srcOrd="2" destOrd="0" presId="urn:microsoft.com/office/officeart/2005/8/layout/vList2"/>
    <dgm:cxn modelId="{9B6F6FF9-0EFA-6742-865B-95DFA3947DB0}" type="presParOf" srcId="{397EF2F5-1FC4-8748-9CC4-9260669989E9}" destId="{9412C921-A674-694F-A674-7F7E14A504D5}" srcOrd="3" destOrd="0" presId="urn:microsoft.com/office/officeart/2005/8/layout/vList2"/>
    <dgm:cxn modelId="{1492B0F1-185B-5749-9006-BFEA9A2135AB}" type="presParOf" srcId="{397EF2F5-1FC4-8748-9CC4-9260669989E9}" destId="{7C5E1FFC-642F-5E44-8B6C-4FB33FB7FFE7}" srcOrd="4" destOrd="0" presId="urn:microsoft.com/office/officeart/2005/8/layout/vList2"/>
    <dgm:cxn modelId="{E8D0E8CC-FF32-F74B-915F-1932E6D91E2B}" type="presParOf" srcId="{397EF2F5-1FC4-8748-9CC4-9260669989E9}" destId="{26C1B695-ADFC-DA44-964A-ED728FA0C5A0}" srcOrd="5" destOrd="0" presId="urn:microsoft.com/office/officeart/2005/8/layout/vList2"/>
    <dgm:cxn modelId="{2137F29D-86D4-1A4A-B76F-780F8945D95B}" type="presParOf" srcId="{397EF2F5-1FC4-8748-9CC4-9260669989E9}" destId="{52B108E1-43F1-0441-A51C-8816413C79E9}" srcOrd="6" destOrd="0" presId="urn:microsoft.com/office/officeart/2005/8/layout/vList2"/>
    <dgm:cxn modelId="{D0AA908A-C0B0-EF47-B609-F5A7501EC03D}" type="presParOf" srcId="{397EF2F5-1FC4-8748-9CC4-9260669989E9}" destId="{2FB2925F-FE5C-6F49-8882-CEF1854ADE8F}" srcOrd="7" destOrd="0" presId="urn:microsoft.com/office/officeart/2005/8/layout/vList2"/>
    <dgm:cxn modelId="{6333616B-41FB-A94B-B0E7-8B2F44776C8E}" type="presParOf" srcId="{397EF2F5-1FC4-8748-9CC4-9260669989E9}" destId="{BD73E73E-3E34-3C43-9CD5-DE8E4D047D17}" srcOrd="8" destOrd="0" presId="urn:microsoft.com/office/officeart/2005/8/layout/vList2"/>
    <dgm:cxn modelId="{F8FB1B35-60CD-D840-8605-C083E8D28A5B}" type="presParOf" srcId="{397EF2F5-1FC4-8748-9CC4-9260669989E9}" destId="{ADECF2A4-F5B0-214E-9865-A78080D167F9}" srcOrd="9" destOrd="0" presId="urn:microsoft.com/office/officeart/2005/8/layout/vList2"/>
    <dgm:cxn modelId="{A6B0C033-8609-B145-AF2D-14905889D774}" type="presParOf" srcId="{397EF2F5-1FC4-8748-9CC4-9260669989E9}" destId="{13B38F6F-2286-C14B-BD04-4C4D28B83881}" srcOrd="10" destOrd="0" presId="urn:microsoft.com/office/officeart/2005/8/layout/vList2"/>
    <dgm:cxn modelId="{9E5508C7-8096-2144-84AD-90562D636250}" type="presParOf" srcId="{397EF2F5-1FC4-8748-9CC4-9260669989E9}" destId="{5FD30194-70BA-4649-8DCD-2EEB846DEDE8}" srcOrd="11" destOrd="0" presId="urn:microsoft.com/office/officeart/2005/8/layout/vList2"/>
    <dgm:cxn modelId="{A0A6BAEC-19A5-D14C-88FE-58B6A7757F14}" type="presParOf" srcId="{397EF2F5-1FC4-8748-9CC4-9260669989E9}" destId="{3CA1A2DA-212B-C549-9A06-38154712FFC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082E6-29B5-7D4B-95FF-677A39BAC8A0}">
      <dsp:nvSpPr>
        <dsp:cNvPr id="0" name=""/>
        <dsp:cNvSpPr/>
      </dsp:nvSpPr>
      <dsp:spPr>
        <a:xfrm>
          <a:off x="0" y="249398"/>
          <a:ext cx="8494895" cy="1133430"/>
        </a:xfrm>
        <a:prstGeom prst="roundRect">
          <a:avLst/>
        </a:prstGeom>
        <a:solidFill>
          <a:schemeClr val="accent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That the company</a:t>
          </a:r>
          <a:r>
            <a:rPr lang="en-US" sz="2000" kern="1200" dirty="0"/>
            <a:t>:</a:t>
          </a:r>
        </a:p>
      </dsp:txBody>
      <dsp:txXfrm>
        <a:off x="55329" y="304727"/>
        <a:ext cx="8384237" cy="1022772"/>
      </dsp:txXfrm>
    </dsp:sp>
    <dsp:sp modelId="{40C11435-76D3-8040-A900-7B1BE55B3C72}">
      <dsp:nvSpPr>
        <dsp:cNvPr id="0" name=""/>
        <dsp:cNvSpPr/>
      </dsp:nvSpPr>
      <dsp:spPr>
        <a:xfrm>
          <a:off x="0" y="1148528"/>
          <a:ext cx="8494895" cy="8331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has a long-term future </a:t>
          </a:r>
          <a:r>
            <a:rPr lang="en-US" sz="1600" kern="1200" dirty="0">
              <a:solidFill>
                <a:schemeClr val="tx1"/>
              </a:solidFill>
            </a:rPr>
            <a:t>in the face of an uncertain, turbulent, unpredictable business environment– sustainable business model, long term strategy</a:t>
          </a:r>
        </a:p>
      </dsp:txBody>
      <dsp:txXfrm>
        <a:off x="40673" y="1189201"/>
        <a:ext cx="8413549" cy="751838"/>
      </dsp:txXfrm>
    </dsp:sp>
    <dsp:sp modelId="{7C5E1FFC-642F-5E44-8B6C-4FB33FB7FFE7}">
      <dsp:nvSpPr>
        <dsp:cNvPr id="0" name=""/>
        <dsp:cNvSpPr/>
      </dsp:nvSpPr>
      <dsp:spPr>
        <a:xfrm>
          <a:off x="0" y="1995986"/>
          <a:ext cx="8494895" cy="833184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Is well organized and run </a:t>
          </a:r>
          <a:r>
            <a:rPr lang="en-US" sz="1600" kern="1200" dirty="0">
              <a:solidFill>
                <a:schemeClr val="tx1"/>
              </a:solidFill>
            </a:rPr>
            <a:t>so that the company leaders can see and seize the opportunities and manage the risks – board and management, competent, reliable, operate with integrity and can make the best of the opportunities</a:t>
          </a:r>
        </a:p>
      </dsp:txBody>
      <dsp:txXfrm>
        <a:off x="40673" y="2036659"/>
        <a:ext cx="8413549" cy="751838"/>
      </dsp:txXfrm>
    </dsp:sp>
    <dsp:sp modelId="{52B108E1-43F1-0441-A51C-8816413C79E9}">
      <dsp:nvSpPr>
        <dsp:cNvPr id="0" name=""/>
        <dsp:cNvSpPr/>
      </dsp:nvSpPr>
      <dsp:spPr>
        <a:xfrm>
          <a:off x="0" y="2879421"/>
          <a:ext cx="8494895" cy="8331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Is under control </a:t>
          </a:r>
          <a:r>
            <a:rPr lang="en-GB" sz="1600" kern="1200" dirty="0">
              <a:solidFill>
                <a:schemeClr val="tx1"/>
              </a:solidFill>
            </a:rPr>
            <a:t>– is flexible and resilient – understands and manages risk, has in place checks and balances (controls, internal audit), gives third party assurance all is well (external audit, assurance)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0673" y="2920094"/>
        <a:ext cx="8413549" cy="751838"/>
      </dsp:txXfrm>
    </dsp:sp>
    <dsp:sp modelId="{BD73E73E-3E34-3C43-9CD5-DE8E4D047D17}">
      <dsp:nvSpPr>
        <dsp:cNvPr id="0" name=""/>
        <dsp:cNvSpPr/>
      </dsp:nvSpPr>
      <dsp:spPr>
        <a:xfrm>
          <a:off x="0" y="3686373"/>
          <a:ext cx="8494895" cy="833184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bg1"/>
              </a:solidFill>
            </a:rPr>
            <a:t>Will continue growing </a:t>
          </a:r>
          <a:r>
            <a:rPr lang="en-GB" sz="1600" kern="1200" dirty="0">
              <a:solidFill>
                <a:schemeClr val="bg1"/>
              </a:solidFill>
            </a:rPr>
            <a:t>(has eye to future and access to all the resources it needs to continue in business)</a:t>
          </a:r>
          <a:r>
            <a:rPr lang="en-GB" sz="500" kern="1200" dirty="0">
              <a:solidFill>
                <a:schemeClr val="bg1"/>
              </a:solidFill>
            </a:rPr>
            <a:t> </a:t>
          </a:r>
          <a:endParaRPr lang="en-US" sz="500" kern="1200" dirty="0">
            <a:solidFill>
              <a:schemeClr val="bg1"/>
            </a:solidFill>
          </a:endParaRPr>
        </a:p>
      </dsp:txBody>
      <dsp:txXfrm>
        <a:off x="40673" y="3727046"/>
        <a:ext cx="8413549" cy="751838"/>
      </dsp:txXfrm>
    </dsp:sp>
    <dsp:sp modelId="{13B38F6F-2286-C14B-BD04-4C4D28B83881}">
      <dsp:nvSpPr>
        <dsp:cNvPr id="0" name=""/>
        <dsp:cNvSpPr/>
      </dsp:nvSpPr>
      <dsp:spPr>
        <a:xfrm>
          <a:off x="0" y="4518419"/>
          <a:ext cx="8494895" cy="8331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bg1"/>
              </a:solidFill>
            </a:rPr>
            <a:t>Is financially viable </a:t>
          </a:r>
          <a:r>
            <a:rPr lang="en-GB" sz="1600" kern="1200" dirty="0">
              <a:solidFill>
                <a:schemeClr val="bg1"/>
              </a:solidFill>
            </a:rPr>
            <a:t>in the short, medium and long term – it performs</a:t>
          </a:r>
          <a:r>
            <a:rPr lang="en-GB" sz="500" kern="1200" dirty="0">
              <a:solidFill>
                <a:schemeClr val="bg1"/>
              </a:solidFill>
            </a:rPr>
            <a:t>!</a:t>
          </a:r>
          <a:endParaRPr lang="en-US" sz="500" kern="1200" dirty="0">
            <a:solidFill>
              <a:schemeClr val="bg1"/>
            </a:solidFill>
          </a:endParaRPr>
        </a:p>
      </dsp:txBody>
      <dsp:txXfrm>
        <a:off x="40673" y="4559092"/>
        <a:ext cx="8413549" cy="751838"/>
      </dsp:txXfrm>
    </dsp:sp>
    <dsp:sp modelId="{3CA1A2DA-212B-C549-9A06-38154712FFC4}">
      <dsp:nvSpPr>
        <dsp:cNvPr id="0" name=""/>
        <dsp:cNvSpPr/>
      </dsp:nvSpPr>
      <dsp:spPr>
        <a:xfrm>
          <a:off x="0" y="5381288"/>
          <a:ext cx="8494895" cy="8331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They want to be able to </a:t>
          </a:r>
          <a:r>
            <a:rPr lang="en-US" sz="2000" b="1" kern="1200" dirty="0">
              <a:solidFill>
                <a:schemeClr val="bg1"/>
              </a:solidFill>
            </a:rPr>
            <a:t>TRUST the company, its leadership and its activities</a:t>
          </a:r>
          <a:r>
            <a:rPr lang="en-US" sz="1300" kern="1200" dirty="0"/>
            <a:t>.</a:t>
          </a:r>
        </a:p>
      </dsp:txBody>
      <dsp:txXfrm>
        <a:off x="40673" y="5421961"/>
        <a:ext cx="8413549" cy="751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t" anchorCtr="0" compatLnSpc="1">
            <a:prstTxWarp prst="textNoShape">
              <a:avLst/>
            </a:prstTxWarp>
          </a:bodyPr>
          <a:lstStyle>
            <a:lvl1pPr defTabSz="922669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t" anchorCtr="0" compatLnSpc="1">
            <a:prstTxWarp prst="textNoShape">
              <a:avLst/>
            </a:prstTxWarp>
          </a:bodyPr>
          <a:lstStyle>
            <a:lvl1pPr algn="r" defTabSz="922669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b" anchorCtr="0" compatLnSpc="1">
            <a:prstTxWarp prst="textNoShape">
              <a:avLst/>
            </a:prstTxWarp>
          </a:bodyPr>
          <a:lstStyle>
            <a:lvl1pPr defTabSz="922669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b" anchorCtr="0" compatLnSpc="1">
            <a:prstTxWarp prst="textNoShape">
              <a:avLst/>
            </a:prstTxWarp>
          </a:bodyPr>
          <a:lstStyle>
            <a:lvl1pPr algn="r" defTabSz="922669">
              <a:defRPr sz="1200" b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5D72A15F-BFDE-514A-9304-4A4DE08709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282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04:23:58.02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134 181 24575,'-7'5'0,"1"2"0,6 13 0,0-4 0,0 20 0,0-12 0,0 20 0,0-13 0,0 5 0,0-7 0,0 1 0,0-1 0,0 9 0,0-6 0,0 6 0,0 0 0,6-7 0,3 7 0,6 1 0,0-8 0,-6 7 0,-3-16 0,1 6 0,-6-13 0,6 6 0,-7-8 0,6 0 0,-5 0 0,5 1 0,-6-1 0,0 8 0,0-6 0,0 5 0,0-6 0,0 6 0,0 1 0,6 1 0,-4-3 0,3-5 0,-5-1 0,6 0 0,-4 1 0,4 6 0,0-4 0,1 4 0,1-7 0,4 1 0,-4 6 0,-1-4 0,6 11 0,-5-12 0,0 6 0,4-8 0,-11 0 0,11 1 0,-11-1 0,11 0 0,-10 0 0,4 1 0,-1-1 0,-3 0 0,9 0 0,-9 0 0,10 1 0,-11-1 0,12 8 0,-6-6 0,1 5 0,4-6 0,-10 6 0,9-5 0,-3 6 0,-1-8 0,5 1 0,-5-1 0,7 7 0,0-4 0,0 11 0,0-12 0,1 13 0,-2-13 0,1 6 0,0 0 0,0-6 0,0 5 0,-1-6 0,0-1 0,1 0 0,-1-5 0,6-2 0,-4-6 0,4 0 0,-5 6 0,6-5 0,3 5 0,6-6 0,1 0 0,-8 0 0,6 7 0,-6-6 0,8 6 0,-1-7 0,-6 0 0,4 0 0,-4 0 0,15 0 0,-7 0 0,7 0 0,0 0 0,2 0 0,1 0 0,5 0 0,-6 0 0,19 0 0,-9 0 0,18-8 0,-7-2 0,8-15 0,2 5 0,9-6 0,-7 8 0,18 0-620,-6-1 620,10 8 0,1-6 0,-1 15 0,-41-2 0,0 0 0,45 4 0,-39 0 0,0 0-645,-5 0 1,1 0 644,19 0 0,2 0 0,-5 0 0,0 0 0,7 0 0,-3 0 0,-18 0 0,-2 0 0,10 0 0,-1 0 0,-14 0 0,1 0 0,16 0 0,1 0 0,0 0 0,-1 0 0,-4 0 0,-1 0 0,6 0 0,-1 0 0,-8 0 0,3 0 0,31 0 0,4 0 0,-13 0 0,-1 0 0,5 0 0,-2 0 0,-12 0 0,-4 0 0,29 0 0,-39 0 0,1 0 0,0 0 0,-1 0 0,0 0 0,0 0 0,0 0 0,2 0 0,13 0 0,-2 0 0,-21 0 0,1 0 0,42 0 0,-3 0 0,-6 0 0,-9 0 0,5 0 0,-9-5 0,-3-2 0,-17 3 0,3-2-643,9-1 1,7-2-1,-5 0 643,-5-1 0,-1 0 0,29-3 0,3 2 0,-16 5 0,-2 0-536,2-4 0,-2 1 536,-18 7 0,1 1 0,30-9 0,-2-1 0,11 0-466,-31 3 1,8-1 0,-8 1 465,-12 3 0,0-1 0,16-3 0,8-2 0,-7 2-172,-9 2 0,-1 0 172,28-2 0,0-2 318,-27 2 1,-3 0-319,2 3 0,-1 0 0,1 1 0,0-1 0,-1-4 0,1 1 0,0 8 0,-1 0 0,-5-4 0,-1 1 0,5 3 0,0 2 0,-4-1 0,-1 0 210,0 0 1,0 0-211,0 0 0,-2 0 0,42 0 0,-11 0 1774,-2-8-1774,-12-2 1599,-18-13-1599,10 12 0,26-2-236,-33 12 0,3 2 236,18-1 0,2 0 0,-8 0 0,0 0 0,6 0 0,-2 0 0,-12 0 0,2 0 0,33 0 0,5 0-1260,-5 0 0,4 0 1260,-15 0 0,3 0 0,-1 0 0,-6-1 0,-1 1 0,1 1 0,4 2 0,1 2 0,-1-2 0,-10-2 0,-1-1 0,1 2 0,4 5 0,1 2 0,-1-2 0,-4-5 0,-2-3 0,-3 3-786,12 7 1,1 1 785,-4-4 0,5-2 0,-10 0 0,-22 2 0,0 0 0,18 2 0,8 0 0,-8-2 0,-17-5 0,-1 0-437,42 9 0,1 0 437,-35-9 0,-1 0 0,16 8 0,-3-1 0,10-6 1202,-2 7-1202,-11-9 0,1 0 2947,-1 0-2947,-9 0 0,38 0 0,-20 8 815,-27-7 0,0 0-815,41 8 0,-9-9 0,12 8 0,-1-6 0,0 15 0,1-15 0,-12 14 0,9-14 0,-9 6 0,-6-2 0,-19-5 0,-1 0 137,16 5-137,-15-2 0,1 0 0,13-2-293,20 7 293,-9-1 0,12-6 0,-1 15 0,1-15 0,-2 15 0,2-15 0,-13 14 0,10-5 0,-20-1 0,9 6 0,-1-14 0,-8 6 0,8-8 0,1 0 0,-10 0 0,10 0 0,-2 0 0,-7 0 0,7 0 0,2 0 0,-10 0 0,10 0 0,-13 0 0,2 0 0,10 0 0,-8 0 0,8 0 0,-10 0 0,-21 0 0,1 0 0,27 0 0,15-8 0,-26-1 0,-24-7 0,13 6 542,-24-3-542,-1 5 1147,-4 0-1147,-11 2 343,4 0-343,-7 4 0,1-10 0,-1 5 0,-6-7 0,21 7 0,32 1 0,18 6 0,-14 0 0,5 0-1315,-7 0 1,3 0 1314,-1 0 0,4 0 0,3 0-1181,3 0 0,3 0 1,2 0 1180,14 0 0,3 0 0,2 0-816,-23 0 0,1 0 0,0 0 0,0 0 816,0-3 0,1 0 0,-1-1 0,1 1 0,0 2 0,-1 1 0,1-1 0,-1 0 0,20-3 0,-1-1 0,1 2-712,-2 2 0,1 1 0,-2 1 712,-5-1 0,0 0 0,-1 0 0,1 0 0,1 0 0,-2 0 0,-5 0 0,0 0 0,0 0-58,-1 0 0,0 0 0,-2 0 58,-8 0 0,-3 0 0,1 0 0,5 0 0,0 0 0,-2 0 0,26 0 0,-4 0 668,-18 0 1,-1 0-669,13 0 0,-4 0 0,-30 0 0,-1 0 0,28 0 0,1 0 0,-18 0 0,-2 0 0,1 0 0,-2 0 1292,-7 0 0,0 0-1292,0 0 0,-1 0 0,35 0 0,-36 0 0,-2 0 0,23 0 0,-4 0 0,-1 0 3034,-18 0-3034,8 0 2671,-19-7-2671,8-2 1503,-16-6-1503,7-1 616,0 1-616,3-1 0,17-1 0,-7 1 0,17-2 0,4 0 0,2 0 0,-7 4 0,1 0 0,16-6-360,-16 10 0,-1 1 360,6-7 0,20 14-266,-19-13 266,7 13 0,-10-14 0,0 14 0,-1-6 0,1 0 0,0 6 0,-1-14 0,1 14 0,0-14 0,-1 14 0,-9-6 0,8 8 0,-9 0 0,1 0 710,-2 0-710,-11 0 276,1 0-276,-1 0 0,14 0 0,-18 0 0,6 0 0,-12 0 0,-6 0 0,6 0 0,0 8 0,2-7 0,18 14 0,3-5 0,10 8 0,-1-1 0,-9-7 0,8 6 0,-19-14 0,9 13 0,-20-13 0,8 5 0,-16-7 0,16 0 0,-16 0 0,26 0 0,-15 0 0,27 0 0,-9 0 0,11 0 0,-10 0 0,-3 0 0,13 0 0,-26 0 0,23 0 0,-36 0 0,14 0 0,-14 0 0,14 0 0,-6 0 0,0 0 0,6 0 0,-6 0 0,9 0 0,0 0 0,9 0 0,-7 0 0,17 0 0,-17 0 0,17 0 0,-7 0 0,10 0 0,-1 0 0,1-8 0,0 6 0,-11-13 0,9 13 0,-18-13 0,7 14 0,-9-7 0,21 8 0,-25 0 0,15 0 0,-22 0 0,-6-6 0,6 4 0,0-12 0,-7 5 0,16 1 0,-15-6 0,14 5 0,-14-6 0,6 6 0,-9-4 0,1 5 0,-1-1 0,1 3 0,-1-1 0,-6 5 0,4-4 0,-4 6 0,6-7 0,1 5 0,-8-4 0,6-1 0,-6 5 0,29-11 0,-16 11 0,16-4 0,-28 6 0,-3-6 0,1 4 0,-6-4 0,5 6 0,-6-6 0,-1 5 0,0-5 0,0 0 0,1 4 0,-1-4 0,0 6 0,1 0 0,-7-5 0,-1-2 0,-6-6 0,0-7 0,0 5 0,0-6 0,0 8 0,0-8 0,-6 6 0,-9-13 0,-7 12 0,-16-14 0,-3 13 0,1-13 0,-17 12 0,15-5 0,-27 5 0,18-5 0,-17 3 0,16 4 0,-6 1 0,9 5 0,-10 1 0,8-5 0,-17 12 0,17-5 0,-17-1 0,17 6 0,-17-6 0,7 8 0,-10 0 0,-11 0 0,8 0 0,-7 0 0,-1 0 0,8 0 0,-19 0-411,8 0 411,-10 0 0,0 0 0,11 0 0,-9 0 0,8 0 0,-10 0 0,-1-9 0,0 7-448,42-2 0,0 0 448,-45 4 0,45 0 0,0 0 0,0 0 0,0 0 0,-45 0 0,39 0 0,0 0 0,4 0 0,0 0 0,1 0 0,-1 0 0,-4 0 0,0 0 0,-39 0 0,39 0 0,0 0 0,-39 0 0,45 0 0,0 0 0,-42 0 0,0 0 0,11 0 0,18 0 0,-1 0 0,-27 0 0,26 0 0,0 0 0,13 0 0,4 0 0,-47 0 0,39-1 0,0 2 0,-38 7 0,43-7 0,2 0 0,-42 7 0,-1 1 0,0-7 0,1 15 0,-1-6 0,0-1 0,0 7 0,42-16 0,0 0 0,5 7 0,-1 1 0,-10-4 0,0 1 0,10 4 0,1-1 0,-11-3 0,0 0 0,4 2 0,0 1 0,1-3 0,-1-1 0,-5 0 0,2 1 0,9 3 0,1-1 0,-5-2 0,0-1 0,-42 5 0,21 0 0,-1-2 0,21-7 0,1 0-250,-17 8 1,2-1 249,-24-6 0,9 6 0,-12-8 0,11 0 0,-8 8 0,20-6 0,-20 7 0,19-9 0,-8 0 0,0 0 0,-3 0 0,-10 0 0,-1 0 0,0 0 0,0 0 0,1 0 0,-1 0 0,0 0 0,0 0 0,1 0 0,-1 0 0,0 0 0,11 0 0,-8 0 0,20 0 0,-9 0 0,17 0 0,-27 0 0,40 0 0,-38 0 0,37 0 0,-18 0 382,1 0-382,9 0 891,-8 0-891,8 0 0,0 0 0,-7 0 0,7 0 0,-10 0 533,11-8-533,-9 7 0,8-7 0,-10 8 0,1-7 0,-1 5 0,0-6 0,0 0 0,1 6 0,-1-6 0,-11-1 0,8 7 0,-7-6 0,24 7 0,0 2 0,-35-1-323,33-4 1,1 0 322,-35 2 0,20-6 0,-20-1 0,19 7 0,-19-15 0,20 15 0,-20-15 0,8 6 0,-10 0 0,41 2 0,0 1 0,-45 5 0,45-5 0,0-1 0,0 7 0,0 2 0,-2-5 0,0 1 0,1 3 0,-1 2 0,-4-1 0,0 0 0,4 0 0,1 0 0,-7 0 0,1 0 0,-1 0 0,0 0 0,0 0 0,2 0 0,4 0 0,0 0 0,-4 0 0,0 0 0,-39 0 0,19-4 0,-3-1 0,23 4 0,-1 0 0,-16-4 0,0 0 0,22 5 0,3 0 0,-43 0 0,41 1 0,0-2 0,-45-7 0,45 7 0,0 0 0,-41-8 0,-1 9 0,42 1 0,0-2 0,-45-7 0,45 7 0,0-1 0,-42-15 0,11 7 0,-8 0 0,20-6 0,-20 5-183,29-6 183,-16 7 0,19-6 0,0 14 0,3-13 0,9 13 639,0-5-639,-10-1 189,8 6-189,-7-6 0,-13 1 0,17 5 0,-17-12 0,23 12 0,7-12 0,-6 12 0,16-11 0,-16 11 0,15-11 0,-6 11 0,8-11 0,1 11 0,-1-11 0,0 11 0,1-11 0,6 11 0,-5-11 0,6 11 0,-1-10 0,2 4 0,0 1 0,6-5 0,-13 3 0,13 2 0,-6-6 0,0 11 0,6-10 0,-13 11 0,5-12 0,-6 12 0,6-6 0,-5 0 0,5 6 0,-6-6 0,-1 7 0,0-7 0,0 6 0,1-6 0,-1 7 0,-8-7 0,6 5 0,-7-6 0,10 8 0,-10 0 0,8 0 0,-8 0 0,-12 0 0,16 0 0,-17-6 0,23 4 0,-1-4 0,-8 6 0,6 0 0,-15 0 0,15 0 0,-15 0 0,7 0 0,0 0 0,-7 0 0,16 0 0,-8 0 0,10 0 0,-9 0 0,6 0 0,-6 0 0,8 0 0,-8 0 0,6 0 0,-15 0 0,7 0 0,-9 0 0,9 0 0,-7 7 0,7-5 0,-9 5 0,8-7 0,-18 0 0,23 0 0,-15 0 0,29 0 0,-6 0 0,5 0 0,-6 0 0,-1 0 0,7 0 0,-5 0 0,6 0 0,-8 0 0,-8 0 0,6 0 0,-6 0 0,8 0 0,0 0 0,-8 0 0,6 0 0,-14 0 0,5 0 0,1 0 0,-7 0 0,7 0 0,0 0 0,-7 0 0,2 0 0,-5-8 0,5 7 0,7-7 0,0 8 0,-3 0 0,-8-7 0,1 5 0,-11-5 0,-2 7 0,-10 0 0,0 0 0,-11 0 0,9 0-465,-20 0 465,8 0 0,0 0 0,-8 0 0,20 0 0,0 0 0,5 0 0,7 0 0,-10 0 0,0 0 0,10 0 0,-7 0 465,7 0-465,0 0 0,-8 0 0,18 0 0,-39 0 0,33 0 0,-33 0 0,39 0 0,-8 0 0,1 0 0,-3 0 0,-10 0 0,0 0 0,-11 0 0,8 0 0,-19 0-632,9 0 632,-12 0 0,11 0 0,-8 0 0,19 0 0,-19 0 0,20 0 0,-20 0 0,19 0 0,-8 0 0,0 0 0,28 0 0,-2 0 0,0 0 0,-3 0 0,-13 0 0,-6 0 0,6-1 0,-5 1 0,2 1 0,-21 3 0,2 2-690,25-3 0,0 0 0,2 2 690,-16 4 0,6 4 0,25 0 0,1 2-190,-12 1 1,1 0 189,-25 13 0,17-10 0,32-12 553,-8-7-553,8 0 2091,-2-6-2091,-6-3 437,14 0-437,-15-5 0,15 12 0,-6-5 0,0 7 0,6 0 0,-6 0 0,-1 0 0,8 0 0,-16 0 0,7 0 0,-9 0 0,0 0 0,-10 0 0,8 0 0,-7 0 0,-1 0 0,8 0 0,-8 0 0,10 0 0,9 0 0,-7 0 0,15 0 0,-6 0 0,8-7 0,1 5 0,-1-11 0,0 11 0,0-4 0,1 6 0,-10-8 0,7 7 0,-28-14 0,25 13 0,-16-5 0,13 0 0,6 5 0,-6-6 0,-1 8 0,7 0 0,-14 0 0,5 0 0,-7 0 0,-1 0 0,-10 0 0,8 0 0,-17 0 0,16 0 0,-6 0 0,9 0 0,4 0 0,-13-7 0,11 5 0,-12-14 0,19 15 0,-7-7 0,7 1 0,-1 5 0,-5-5 0,6 0 0,-8 5 0,-1-6 0,-10 1 0,8 5 0,-17-6 0,7 0 0,0 6 0,2-6 0,0 0 0,8 6 0,-7-6 0,17 1 0,-6 6 0,7-13 0,-9 12 0,1-5 0,-1 7 0,0 0 0,0 0 0,0 0 0,-8 0 0,6-8 0,-7 7 0,-1-7 0,8 8 0,-7 0 0,-4-7 0,10-2 0,-2 0 0,17 2 0,-1 0 0,6 5 0,-6-5 0,8 7 0,0-7 0,-8 5 0,6-4 0,-6 6 0,-1 0 0,8 0 0,-8-7 0,10 5 0,-1-4 0,0 6 0,1 0 0,-10 0 0,8 0 0,-8 0 0,1 0 0,-2 0 0,0 0 0,-7 0 0,7 0 0,-9 0 0,-13 0 0,10 0 0,-2 0 0,16 0 0,8 0 0,8 0 0,-6 0 0,12 0 0,-4 0 0,6 0 0,0 0 0,1 0 0,-1 0 0,1 6 0,-8-5 0,6 11 0,-6-4 0,0-1 0,-2 6 0,-6-5 0,6 6 0,-5 1 0,13-8 0,-6 6 0,8-12 0,-1 11 0,7-6 0,1 7 0,6 0 0,0 0 0,0 0 0,0 0 0,0 1 0,0-1 0,0 0 0,0 1 0,0-1 0,0 1 0,0-1 0,0 0 0,6 1 0,-4-1 0,10-6 0,-11 5 0,10-5 0,-9 5 0,9-5 0,-9 4 0,10-10 0,-11 10 0,-7-9 0,-3 9 0,-18-9 0,5 10 0,-8-4 0,13 0 0,4-1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7T04:24:05.2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 0 24575,'-7'0'0,"1"0"0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t" anchorCtr="0" compatLnSpc="1">
            <a:prstTxWarp prst="textNoShape">
              <a:avLst/>
            </a:prstTxWarp>
          </a:bodyPr>
          <a:lstStyle>
            <a:lvl1pPr defTabSz="922669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t" anchorCtr="0" compatLnSpc="1">
            <a:prstTxWarp prst="textNoShape">
              <a:avLst/>
            </a:prstTxWarp>
          </a:bodyPr>
          <a:lstStyle>
            <a:lvl1pPr algn="r" defTabSz="922669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6425"/>
            <a:ext cx="51435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b" anchorCtr="0" compatLnSpc="1">
            <a:prstTxWarp prst="textNoShape">
              <a:avLst/>
            </a:prstTxWarp>
          </a:bodyPr>
          <a:lstStyle>
            <a:lvl1pPr defTabSz="922669">
              <a:defRPr sz="1200" b="0" dirty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2" rIns="92382" bIns="46192" numCol="1" anchor="b" anchorCtr="0" compatLnSpc="1">
            <a:prstTxWarp prst="textNoShape">
              <a:avLst/>
            </a:prstTxWarp>
          </a:bodyPr>
          <a:lstStyle>
            <a:lvl1pPr algn="r" defTabSz="922669">
              <a:defRPr sz="1200" b="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12BE3D54-731B-1B47-B5E8-D6CF9E4FCA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454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C8546-85EF-447D-9C08-D3D106C24B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73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3D54-731B-1B47-B5E8-D6CF9E4FCA8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4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23161-123A-F443-B763-F2600E5EF8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4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Audit Nominations and Remunerations Committees required for listed companies – others voluntary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3D54-731B-1B47-B5E8-D6CF9E4FCA8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2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3D54-731B-1B47-B5E8-D6CF9E4FCA8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375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Board appoint CEO</a:t>
            </a:r>
          </a:p>
          <a:p>
            <a:r>
              <a:rPr lang="en-US" dirty="0"/>
              <a:t>CEO Accountable to the board </a:t>
            </a:r>
          </a:p>
          <a:p>
            <a:r>
              <a:rPr lang="en-US" dirty="0"/>
              <a:t>board determine remuneration with this position</a:t>
            </a:r>
          </a:p>
          <a:p>
            <a:r>
              <a:rPr lang="en-US" dirty="0"/>
              <a:t>Board empower CEO to lead exec management and to execute on strategy, risk, management, policy and operational planning</a:t>
            </a:r>
          </a:p>
          <a:p>
            <a:r>
              <a:rPr lang="en-US" dirty="0"/>
              <a:t>Board must formally annually evaluate CEO performance against agreed measures and targets</a:t>
            </a:r>
          </a:p>
          <a:p>
            <a:r>
              <a:rPr lang="en-US" dirty="0"/>
              <a:t>Management to attend board meetings if required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3D54-731B-1B47-B5E8-D6CF9E4FCA8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6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3D54-731B-1B47-B5E8-D6CF9E4FCA8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6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3D54-731B-1B47-B5E8-D6CF9E4FCA8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4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Board Skills Matrix, Prudential Proxy Statement 2020, p.17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3D54-731B-1B47-B5E8-D6CF9E4FCA8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38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3D54-731B-1B47-B5E8-D6CF9E4FCA8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3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0" y="1"/>
            <a:ext cx="12192000" cy="4479925"/>
          </a:xfrm>
          <a:prstGeom prst="rect">
            <a:avLst/>
          </a:prstGeom>
          <a:solidFill>
            <a:srgbClr val="139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8" y="3580"/>
            <a:ext cx="2923552" cy="4314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6184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33" y="0"/>
            <a:ext cx="3098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659285" y="4318000"/>
            <a:ext cx="3532716" cy="846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4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5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5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6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8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9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0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4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5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6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7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8951384" y="4308476"/>
            <a:ext cx="3240616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1" y="4310063"/>
            <a:ext cx="9302751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1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922684" y="6107114"/>
            <a:ext cx="3401483" cy="306387"/>
          </a:xfrm>
        </p:spPr>
        <p:txBody>
          <a:bodyPr rIns="0"/>
          <a:lstStyle>
            <a:lvl1pPr algn="r">
              <a:defRPr b="0" i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11ED987-9F4C-2841-BDB1-84D99CCC090C}" type="datetime4">
              <a:rPr lang="en-US"/>
              <a:pPr>
                <a:defRPr/>
              </a:pPr>
              <a:t>November 19, 2020</a:t>
            </a:fld>
            <a:endParaRPr lang="en-US" dirty="0"/>
          </a:p>
        </p:txBody>
      </p:sp>
      <p:sp>
        <p:nvSpPr>
          <p:cNvPr id="7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919818" y="6416676"/>
            <a:ext cx="9419167" cy="301625"/>
          </a:xfrm>
        </p:spPr>
        <p:txBody>
          <a:bodyPr rIns="0" anchor="t" anchorCtr="0"/>
          <a:lstStyle>
            <a:lvl1pPr>
              <a:defRPr b="0" smtClean="0"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73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76097" y="4699002"/>
            <a:ext cx="3761560" cy="1393637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0" marR="0" lvl="1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6" y="4675299"/>
            <a:ext cx="4359868" cy="10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8951384" y="4308476"/>
            <a:ext cx="3240616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" y="4310063"/>
            <a:ext cx="9302751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573434" y="6107114"/>
            <a:ext cx="3750733" cy="306387"/>
          </a:xfrm>
        </p:spPr>
        <p:txBody>
          <a:bodyPr rIns="0"/>
          <a:lstStyle>
            <a:lvl1pPr algn="r">
              <a:defRPr b="0" i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D1D566F7-D24B-004C-86DE-D1E4B750C484}" type="datetime4">
              <a:rPr lang="en-US"/>
              <a:pPr>
                <a:defRPr/>
              </a:pPr>
              <a:t>November 19, 2020</a:t>
            </a:fld>
            <a:endParaRPr lang="en-US" dirty="0"/>
          </a:p>
        </p:txBody>
      </p:sp>
      <p:sp>
        <p:nvSpPr>
          <p:cNvPr id="6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919818" y="6416676"/>
            <a:ext cx="9419167" cy="301625"/>
          </a:xfrm>
        </p:spPr>
        <p:txBody>
          <a:bodyPr rIns="0" anchor="t" anchorCtr="0"/>
          <a:lstStyle>
            <a:lvl1pPr>
              <a:defRPr b="0" dirty="0" smtClean="0"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67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76097" y="4699002"/>
            <a:ext cx="3761560" cy="1393637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0" marR="0" lvl="1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6" y="4675299"/>
            <a:ext cx="4359868" cy="10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8"/>
            <a:ext cx="12192000" cy="807647"/>
          </a:xfrm>
          <a:prstGeom prst="rect">
            <a:avLst/>
          </a:prstGeom>
          <a:solidFill>
            <a:srgbClr val="0330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45" y="301630"/>
            <a:ext cx="10818819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" y="6513045"/>
            <a:ext cx="736377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41C4C-06EB-4948-BF19-EF12C107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6190516"/>
            <a:ext cx="262660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5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ctr">
            <a:normAutofit/>
          </a:bodyPr>
          <a:lstStyle>
            <a:lvl1pPr>
              <a:defRPr sz="2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2000" smtClean="0"/>
            </a:lvl1pPr>
          </a:lstStyle>
          <a:p>
            <a:pPr lvl="0"/>
            <a:r>
              <a:rPr lang="en-US" dirty="0"/>
              <a:t>Type the section/topic then press the tab button	Slide #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0DA0-A674-6B41-B934-83C754E001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59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6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7B49-D039-FE4C-A413-C655E1463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481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918F1-013C-3B41-B438-3FC23AE652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0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912" y="325682"/>
            <a:ext cx="4014520" cy="5597136"/>
          </a:xfrm>
        </p:spPr>
        <p:txBody>
          <a:bodyPr anchor="ctr"/>
          <a:lstStyle>
            <a:lvl1pPr algn="l"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2pPr>
            <a:lvl3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3pPr>
            <a:lvl4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4pPr>
            <a:lvl5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314476"/>
            <a:ext cx="6942667" cy="5573706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9E127-B191-F34B-865C-58F6531A5A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21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 anchor="b"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983838"/>
            <a:ext cx="6942667" cy="4904344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FDA1B-E478-4945-A1BD-79B9228865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02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8951384" y="4308476"/>
            <a:ext cx="3240616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" y="4310063"/>
            <a:ext cx="9302751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573434" y="6107114"/>
            <a:ext cx="3750733" cy="306387"/>
          </a:xfrm>
        </p:spPr>
        <p:txBody>
          <a:bodyPr rIns="0"/>
          <a:lstStyle>
            <a:lvl1pPr algn="r">
              <a:defRPr b="0" i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D1D566F7-D24B-004C-86DE-D1E4B750C484}" type="datetime4">
              <a:rPr lang="en-US"/>
              <a:pPr>
                <a:defRPr/>
              </a:pPr>
              <a:t>November 19, 2020</a:t>
            </a:fld>
            <a:endParaRPr lang="en-US" dirty="0"/>
          </a:p>
        </p:txBody>
      </p:sp>
      <p:sp>
        <p:nvSpPr>
          <p:cNvPr id="6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919818" y="6416676"/>
            <a:ext cx="9419167" cy="301625"/>
          </a:xfrm>
        </p:spPr>
        <p:txBody>
          <a:bodyPr rIns="0" anchor="t" anchorCtr="0"/>
          <a:lstStyle>
            <a:lvl1pPr>
              <a:defRPr b="0" dirty="0" smtClean="0"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67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76097" y="4699002"/>
            <a:ext cx="3761560" cy="1393637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0" marR="0" lvl="1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6" y="4675299"/>
            <a:ext cx="4359868" cy="10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2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8"/>
            <a:ext cx="12192000" cy="807647"/>
          </a:xfrm>
          <a:prstGeom prst="rect">
            <a:avLst/>
          </a:prstGeom>
          <a:solidFill>
            <a:srgbClr val="0330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45" y="301630"/>
            <a:ext cx="10818819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" y="6513045"/>
            <a:ext cx="736377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41C4C-06EB-4948-BF19-EF12C107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6190516"/>
            <a:ext cx="262660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47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53EF0-E817-4E49-A366-6572B14DF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0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8951384" y="4308476"/>
            <a:ext cx="3240616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" y="4310063"/>
            <a:ext cx="9302751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573434" y="6107114"/>
            <a:ext cx="3750733" cy="306387"/>
          </a:xfrm>
        </p:spPr>
        <p:txBody>
          <a:bodyPr rIns="0"/>
          <a:lstStyle>
            <a:lvl1pPr algn="r">
              <a:defRPr b="0" i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D1D566F7-D24B-004C-86DE-D1E4B750C484}" type="datetime4">
              <a:rPr lang="en-US"/>
              <a:pPr>
                <a:defRPr/>
              </a:pPr>
              <a:t>November 19, 2020</a:t>
            </a:fld>
            <a:endParaRPr lang="en-US" dirty="0"/>
          </a:p>
        </p:txBody>
      </p:sp>
      <p:sp>
        <p:nvSpPr>
          <p:cNvPr id="6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919818" y="6416676"/>
            <a:ext cx="9419167" cy="301625"/>
          </a:xfrm>
        </p:spPr>
        <p:txBody>
          <a:bodyPr rIns="0" anchor="t" anchorCtr="0"/>
          <a:lstStyle>
            <a:lvl1pPr>
              <a:defRPr b="0" dirty="0" smtClean="0"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67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76097" y="4699002"/>
            <a:ext cx="3761560" cy="1393637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0" marR="0" lvl="1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6" y="4675299"/>
            <a:ext cx="4359868" cy="10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67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ctr">
            <a:normAutofit/>
          </a:bodyPr>
          <a:lstStyle>
            <a:lvl1pPr>
              <a:defRPr sz="2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2000" smtClean="0"/>
            </a:lvl1pPr>
          </a:lstStyle>
          <a:p>
            <a:pPr lvl="0"/>
            <a:r>
              <a:rPr lang="en-US" dirty="0"/>
              <a:t>Type the section/topic then press the tab button	Slide #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0DA0-A674-6B41-B934-83C754E001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58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89" y="288637"/>
            <a:ext cx="11425544" cy="461819"/>
          </a:xfrm>
        </p:spPr>
        <p:txBody>
          <a:bodyPr anchor="b"/>
          <a:lstStyle>
            <a:lvl1pPr>
              <a:defRPr sz="2200"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455" y="1443790"/>
            <a:ext cx="7076351" cy="4545263"/>
          </a:xfrm>
        </p:spPr>
        <p:txBody>
          <a:bodyPr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8125" y="1003049"/>
            <a:ext cx="4117137" cy="4972050"/>
          </a:xfrm>
        </p:spPr>
        <p:txBody>
          <a:bodyPr rIns="182880" anchor="ctr"/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30234" y="976313"/>
            <a:ext cx="7058749" cy="414003"/>
          </a:xfrm>
        </p:spPr>
        <p:txBody>
          <a:bodyPr/>
          <a:lstStyle>
            <a:lvl1pPr algn="ctr">
              <a:defRPr sz="1600" b="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3BD67-8DB3-BD4B-8F36-74E4730F8A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01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983693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12" y="1788583"/>
            <a:ext cx="5511031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209904" y="1788510"/>
            <a:ext cx="5510784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475912" y="1429561"/>
            <a:ext cx="5511031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209905" y="1421540"/>
            <a:ext cx="5510784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8FDC2-CC6A-2844-AB7D-47D26A1A8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53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4"/>
            <a:ext cx="4194123" cy="5784272"/>
          </a:xfrm>
        </p:spPr>
        <p:txBody>
          <a:bodyPr anchor="ctr"/>
          <a:lstStyle>
            <a:lvl1pPr>
              <a:defRPr sz="3200" b="0" i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2C96-FE16-7440-8C3F-5233C0958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28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65" y="346365"/>
            <a:ext cx="4240251" cy="2594209"/>
          </a:xfrm>
        </p:spPr>
        <p:txBody>
          <a:bodyPr anchor="b">
            <a:noAutofit/>
          </a:bodyPr>
          <a:lstStyle>
            <a:lvl1pPr>
              <a:defRPr sz="2500" b="0" i="0" cap="all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29035-45A9-364E-A48B-68C0370333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7566" y="3009901"/>
            <a:ext cx="4240249" cy="3019991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113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8951384" y="4308476"/>
            <a:ext cx="3240616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" y="4310063"/>
            <a:ext cx="9302751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573434" y="6107114"/>
            <a:ext cx="3750733" cy="306387"/>
          </a:xfrm>
        </p:spPr>
        <p:txBody>
          <a:bodyPr rIns="0"/>
          <a:lstStyle>
            <a:lvl1pPr algn="r">
              <a:defRPr b="0" i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D1D566F7-D24B-004C-86DE-D1E4B750C484}" type="datetime4">
              <a:rPr lang="en-US"/>
              <a:pPr>
                <a:defRPr/>
              </a:pPr>
              <a:t>November 19, 2020</a:t>
            </a:fld>
            <a:endParaRPr lang="en-US" dirty="0"/>
          </a:p>
        </p:txBody>
      </p:sp>
      <p:sp>
        <p:nvSpPr>
          <p:cNvPr id="6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919818" y="6416676"/>
            <a:ext cx="9419167" cy="301625"/>
          </a:xfrm>
        </p:spPr>
        <p:txBody>
          <a:bodyPr rIns="0" anchor="t" anchorCtr="0"/>
          <a:lstStyle>
            <a:lvl1pPr>
              <a:defRPr b="0" dirty="0" smtClean="0"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67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76097" y="4699002"/>
            <a:ext cx="3761560" cy="1393637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0" marR="0" lvl="1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6" y="4675299"/>
            <a:ext cx="4359868" cy="10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50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53EF0-E817-4E49-A366-6572B14DF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01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ctr">
            <a:normAutofit/>
          </a:bodyPr>
          <a:lstStyle>
            <a:lvl1pPr>
              <a:defRPr sz="2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2000" smtClean="0"/>
            </a:lvl1pPr>
          </a:lstStyle>
          <a:p>
            <a:pPr lvl="0"/>
            <a:r>
              <a:rPr lang="en-US" dirty="0"/>
              <a:t>Type the section/topic then press the tab button	Slide #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0DA0-A674-6B41-B934-83C754E001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21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4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5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6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7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8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9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0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1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2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3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4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5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6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7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8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9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0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1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2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3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4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5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6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7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8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9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0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1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2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3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4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5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6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7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8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9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0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1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2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3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4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6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7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8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9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0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1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2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3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4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5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6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7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8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9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30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668193"/>
          </a:xfrm>
        </p:spPr>
        <p:txBody>
          <a:bodyPr/>
          <a:lstStyle>
            <a:lvl1pPr>
              <a:defRPr b="0" i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1" name="Footer Placeholder 6"/>
          <p:cNvSpPr>
            <a:spLocks noGrp="1"/>
          </p:cNvSpPr>
          <p:nvPr>
            <p:ph type="ftr" sz="quarter" idx="1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132" name="Slide Number Placeholder 7"/>
          <p:cNvSpPr>
            <a:spLocks noGrp="1"/>
          </p:cNvSpPr>
          <p:nvPr>
            <p:ph type="sldNum" sz="quarter" idx="1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F60F7-8917-EE43-A244-F35A121B45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3" name="ClipArt Placeholder 9"/>
          <p:cNvSpPr>
            <a:spLocks noGrp="1"/>
          </p:cNvSpPr>
          <p:nvPr>
            <p:ph type="clipArt" sz="quarter" idx="49"/>
          </p:nvPr>
        </p:nvSpPr>
        <p:spPr>
          <a:xfrm>
            <a:off x="4557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34" name="ClipArt Placeholder 9"/>
          <p:cNvSpPr>
            <a:spLocks noGrp="1"/>
          </p:cNvSpPr>
          <p:nvPr>
            <p:ph type="clipArt" sz="quarter" idx="56"/>
          </p:nvPr>
        </p:nvSpPr>
        <p:spPr>
          <a:xfrm>
            <a:off x="279072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35" name="ClipArt Placeholder 9"/>
          <p:cNvSpPr>
            <a:spLocks noGrp="1"/>
          </p:cNvSpPr>
          <p:nvPr>
            <p:ph type="clipArt" sz="quarter" idx="63"/>
          </p:nvPr>
        </p:nvSpPr>
        <p:spPr>
          <a:xfrm>
            <a:off x="51256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36" name="ClipArt Placeholder 9"/>
          <p:cNvSpPr>
            <a:spLocks noGrp="1"/>
          </p:cNvSpPr>
          <p:nvPr>
            <p:ph type="clipArt" sz="quarter" idx="70"/>
          </p:nvPr>
        </p:nvSpPr>
        <p:spPr>
          <a:xfrm>
            <a:off x="7460628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37" name="ClipArt Placeholder 9"/>
          <p:cNvSpPr>
            <a:spLocks noGrp="1"/>
          </p:cNvSpPr>
          <p:nvPr>
            <p:ph type="clipArt" sz="quarter" idx="77"/>
          </p:nvPr>
        </p:nvSpPr>
        <p:spPr>
          <a:xfrm>
            <a:off x="97955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38" name="Text Placeholder 2"/>
          <p:cNvSpPr>
            <a:spLocks noGrp="1"/>
          </p:cNvSpPr>
          <p:nvPr>
            <p:ph type="body" sz="quarter" idx="50"/>
          </p:nvPr>
        </p:nvSpPr>
        <p:spPr>
          <a:xfrm>
            <a:off x="80465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635321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52"/>
          </p:nvPr>
        </p:nvSpPr>
        <p:spPr>
          <a:xfrm>
            <a:off x="62013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1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62013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Text Placeholder 2"/>
          <p:cNvSpPr>
            <a:spLocks noGrp="1"/>
          </p:cNvSpPr>
          <p:nvPr>
            <p:ph type="body" sz="quarter" idx="54"/>
          </p:nvPr>
        </p:nvSpPr>
        <p:spPr>
          <a:xfrm>
            <a:off x="62013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55"/>
          </p:nvPr>
        </p:nvSpPr>
        <p:spPr>
          <a:xfrm>
            <a:off x="62013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4" name="Text Placeholder 2"/>
          <p:cNvSpPr>
            <a:spLocks noGrp="1"/>
          </p:cNvSpPr>
          <p:nvPr>
            <p:ph type="body" sz="quarter" idx="57"/>
          </p:nvPr>
        </p:nvSpPr>
        <p:spPr>
          <a:xfrm>
            <a:off x="3095344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5" name="Picture Placeholder 4"/>
          <p:cNvSpPr>
            <a:spLocks noGrp="1"/>
          </p:cNvSpPr>
          <p:nvPr>
            <p:ph type="pic" sz="quarter" idx="58"/>
          </p:nvPr>
        </p:nvSpPr>
        <p:spPr>
          <a:xfrm>
            <a:off x="2926010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59"/>
          </p:nvPr>
        </p:nvSpPr>
        <p:spPr>
          <a:xfrm>
            <a:off x="2910822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2910822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8" name="Text Placeholder 2"/>
          <p:cNvSpPr>
            <a:spLocks noGrp="1"/>
          </p:cNvSpPr>
          <p:nvPr>
            <p:ph type="body" sz="quarter" idx="61"/>
          </p:nvPr>
        </p:nvSpPr>
        <p:spPr>
          <a:xfrm>
            <a:off x="2910822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9" name="Text Placeholder 2"/>
          <p:cNvSpPr>
            <a:spLocks noGrp="1"/>
          </p:cNvSpPr>
          <p:nvPr>
            <p:ph type="body" sz="quarter" idx="62"/>
          </p:nvPr>
        </p:nvSpPr>
        <p:spPr>
          <a:xfrm>
            <a:off x="2910822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0" name="Text Placeholder 2"/>
          <p:cNvSpPr>
            <a:spLocks noGrp="1"/>
          </p:cNvSpPr>
          <p:nvPr>
            <p:ph type="body" sz="quarter" idx="64"/>
          </p:nvPr>
        </p:nvSpPr>
        <p:spPr>
          <a:xfrm>
            <a:off x="546858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Picture Placeholder 4"/>
          <p:cNvSpPr>
            <a:spLocks noGrp="1"/>
          </p:cNvSpPr>
          <p:nvPr>
            <p:ph type="pic" sz="quarter" idx="65"/>
          </p:nvPr>
        </p:nvSpPr>
        <p:spPr>
          <a:xfrm>
            <a:off x="5299252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66"/>
          </p:nvPr>
        </p:nvSpPr>
        <p:spPr>
          <a:xfrm>
            <a:off x="528406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3" name="Text Placeholder 2"/>
          <p:cNvSpPr>
            <a:spLocks noGrp="1"/>
          </p:cNvSpPr>
          <p:nvPr>
            <p:ph type="body" sz="quarter" idx="67"/>
          </p:nvPr>
        </p:nvSpPr>
        <p:spPr>
          <a:xfrm>
            <a:off x="528406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4" name="Text Placeholder 2"/>
          <p:cNvSpPr>
            <a:spLocks noGrp="1"/>
          </p:cNvSpPr>
          <p:nvPr>
            <p:ph type="body" sz="quarter" idx="68"/>
          </p:nvPr>
        </p:nvSpPr>
        <p:spPr>
          <a:xfrm>
            <a:off x="528406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Text Placeholder 2"/>
          <p:cNvSpPr>
            <a:spLocks noGrp="1"/>
          </p:cNvSpPr>
          <p:nvPr>
            <p:ph type="body" sz="quarter" idx="69"/>
          </p:nvPr>
        </p:nvSpPr>
        <p:spPr>
          <a:xfrm>
            <a:off x="528406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71"/>
          </p:nvPr>
        </p:nvSpPr>
        <p:spPr>
          <a:xfrm>
            <a:off x="7817477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Picture Placeholder 4"/>
          <p:cNvSpPr>
            <a:spLocks noGrp="1"/>
          </p:cNvSpPr>
          <p:nvPr>
            <p:ph type="pic" sz="quarter" idx="72"/>
          </p:nvPr>
        </p:nvSpPr>
        <p:spPr>
          <a:xfrm>
            <a:off x="7648144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8" name="Text Placeholder 2"/>
          <p:cNvSpPr>
            <a:spLocks noGrp="1"/>
          </p:cNvSpPr>
          <p:nvPr>
            <p:ph type="body" sz="quarter" idx="73"/>
          </p:nvPr>
        </p:nvSpPr>
        <p:spPr>
          <a:xfrm>
            <a:off x="7632955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74"/>
          </p:nvPr>
        </p:nvSpPr>
        <p:spPr>
          <a:xfrm>
            <a:off x="7632955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0" name="Text Placeholder 2"/>
          <p:cNvSpPr>
            <a:spLocks noGrp="1"/>
          </p:cNvSpPr>
          <p:nvPr>
            <p:ph type="body" sz="quarter" idx="75"/>
          </p:nvPr>
        </p:nvSpPr>
        <p:spPr>
          <a:xfrm>
            <a:off x="7632955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1" name="Text Placeholder 2"/>
          <p:cNvSpPr>
            <a:spLocks noGrp="1"/>
          </p:cNvSpPr>
          <p:nvPr>
            <p:ph type="body" sz="quarter" idx="76"/>
          </p:nvPr>
        </p:nvSpPr>
        <p:spPr>
          <a:xfrm>
            <a:off x="7632955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2" name="Text Placeholder 2"/>
          <p:cNvSpPr>
            <a:spLocks noGrp="1"/>
          </p:cNvSpPr>
          <p:nvPr>
            <p:ph type="body" sz="quarter" idx="78"/>
          </p:nvPr>
        </p:nvSpPr>
        <p:spPr>
          <a:xfrm>
            <a:off x="10181948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Picture Placeholder 4"/>
          <p:cNvSpPr>
            <a:spLocks noGrp="1"/>
          </p:cNvSpPr>
          <p:nvPr>
            <p:ph type="pic" sz="quarter" idx="79"/>
          </p:nvPr>
        </p:nvSpPr>
        <p:spPr>
          <a:xfrm>
            <a:off x="10012615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80"/>
          </p:nvPr>
        </p:nvSpPr>
        <p:spPr>
          <a:xfrm>
            <a:off x="9997426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5" name="Text Placeholder 2"/>
          <p:cNvSpPr>
            <a:spLocks noGrp="1"/>
          </p:cNvSpPr>
          <p:nvPr>
            <p:ph type="body" sz="quarter" idx="81"/>
          </p:nvPr>
        </p:nvSpPr>
        <p:spPr>
          <a:xfrm>
            <a:off x="9997426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Text Placeholder 2"/>
          <p:cNvSpPr>
            <a:spLocks noGrp="1"/>
          </p:cNvSpPr>
          <p:nvPr>
            <p:ph type="body" sz="quarter" idx="82"/>
          </p:nvPr>
        </p:nvSpPr>
        <p:spPr>
          <a:xfrm>
            <a:off x="9997426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Text Placeholder 2"/>
          <p:cNvSpPr>
            <a:spLocks noGrp="1"/>
          </p:cNvSpPr>
          <p:nvPr>
            <p:ph type="body" sz="quarter" idx="83"/>
          </p:nvPr>
        </p:nvSpPr>
        <p:spPr>
          <a:xfrm>
            <a:off x="9997426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lipArt Placeholder 9"/>
          <p:cNvSpPr>
            <a:spLocks noGrp="1"/>
          </p:cNvSpPr>
          <p:nvPr>
            <p:ph type="clipArt" sz="quarter" idx="84"/>
          </p:nvPr>
        </p:nvSpPr>
        <p:spPr>
          <a:xfrm>
            <a:off x="4654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169" name="ClipArt Placeholder 9"/>
          <p:cNvSpPr>
            <a:spLocks noGrp="1"/>
          </p:cNvSpPr>
          <p:nvPr>
            <p:ph type="clipArt" sz="quarter" idx="85"/>
          </p:nvPr>
        </p:nvSpPr>
        <p:spPr>
          <a:xfrm>
            <a:off x="280040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40" name="ClipArt Placeholder 9"/>
          <p:cNvSpPr>
            <a:spLocks noGrp="1"/>
          </p:cNvSpPr>
          <p:nvPr>
            <p:ph type="clipArt" sz="quarter" idx="86"/>
          </p:nvPr>
        </p:nvSpPr>
        <p:spPr>
          <a:xfrm>
            <a:off x="51353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41" name="ClipArt Placeholder 9"/>
          <p:cNvSpPr>
            <a:spLocks noGrp="1"/>
          </p:cNvSpPr>
          <p:nvPr>
            <p:ph type="clipArt" sz="quarter" idx="87"/>
          </p:nvPr>
        </p:nvSpPr>
        <p:spPr>
          <a:xfrm>
            <a:off x="7470304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42" name="ClipArt Placeholder 9"/>
          <p:cNvSpPr>
            <a:spLocks noGrp="1"/>
          </p:cNvSpPr>
          <p:nvPr>
            <p:ph type="clipArt" sz="quarter" idx="88"/>
          </p:nvPr>
        </p:nvSpPr>
        <p:spPr>
          <a:xfrm>
            <a:off x="98052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  <a:endParaRPr lang="en-US" noProof="0" dirty="0"/>
          </a:p>
        </p:txBody>
      </p:sp>
      <p:sp>
        <p:nvSpPr>
          <p:cNvPr id="243" name="Text Placeholder 2"/>
          <p:cNvSpPr>
            <a:spLocks noGrp="1"/>
          </p:cNvSpPr>
          <p:nvPr>
            <p:ph type="body" sz="quarter" idx="89"/>
          </p:nvPr>
        </p:nvSpPr>
        <p:spPr>
          <a:xfrm>
            <a:off x="81433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4" name="Picture Placeholder 4"/>
          <p:cNvSpPr>
            <a:spLocks noGrp="1"/>
          </p:cNvSpPr>
          <p:nvPr>
            <p:ph type="pic" sz="quarter" idx="90"/>
          </p:nvPr>
        </p:nvSpPr>
        <p:spPr>
          <a:xfrm>
            <a:off x="64499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5" name="Text Placeholder 2"/>
          <p:cNvSpPr>
            <a:spLocks noGrp="1"/>
          </p:cNvSpPr>
          <p:nvPr>
            <p:ph type="body" sz="quarter" idx="91"/>
          </p:nvPr>
        </p:nvSpPr>
        <p:spPr>
          <a:xfrm>
            <a:off x="62980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6" name="Text Placeholder 2"/>
          <p:cNvSpPr>
            <a:spLocks noGrp="1"/>
          </p:cNvSpPr>
          <p:nvPr>
            <p:ph type="body" sz="quarter" idx="92"/>
          </p:nvPr>
        </p:nvSpPr>
        <p:spPr>
          <a:xfrm>
            <a:off x="62980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7" name="Text Placeholder 2"/>
          <p:cNvSpPr>
            <a:spLocks noGrp="1"/>
          </p:cNvSpPr>
          <p:nvPr>
            <p:ph type="body" sz="quarter" idx="93"/>
          </p:nvPr>
        </p:nvSpPr>
        <p:spPr>
          <a:xfrm>
            <a:off x="62980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8" name="Text Placeholder 2"/>
          <p:cNvSpPr>
            <a:spLocks noGrp="1"/>
          </p:cNvSpPr>
          <p:nvPr>
            <p:ph type="body" sz="quarter" idx="94"/>
          </p:nvPr>
        </p:nvSpPr>
        <p:spPr>
          <a:xfrm>
            <a:off x="62980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9" name="Text Placeholder 2"/>
          <p:cNvSpPr>
            <a:spLocks noGrp="1"/>
          </p:cNvSpPr>
          <p:nvPr>
            <p:ph type="body" sz="quarter" idx="95"/>
          </p:nvPr>
        </p:nvSpPr>
        <p:spPr>
          <a:xfrm>
            <a:off x="3105020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0" name="Picture Placeholder 4"/>
          <p:cNvSpPr>
            <a:spLocks noGrp="1"/>
          </p:cNvSpPr>
          <p:nvPr>
            <p:ph type="pic" sz="quarter" idx="96"/>
          </p:nvPr>
        </p:nvSpPr>
        <p:spPr>
          <a:xfrm>
            <a:off x="293568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51" name="Text Placeholder 2"/>
          <p:cNvSpPr>
            <a:spLocks noGrp="1"/>
          </p:cNvSpPr>
          <p:nvPr>
            <p:ph type="body" sz="quarter" idx="97"/>
          </p:nvPr>
        </p:nvSpPr>
        <p:spPr>
          <a:xfrm>
            <a:off x="2920498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2" name="Text Placeholder 2"/>
          <p:cNvSpPr>
            <a:spLocks noGrp="1"/>
          </p:cNvSpPr>
          <p:nvPr>
            <p:ph type="body" sz="quarter" idx="98"/>
          </p:nvPr>
        </p:nvSpPr>
        <p:spPr>
          <a:xfrm>
            <a:off x="2920498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3" name="Text Placeholder 2"/>
          <p:cNvSpPr>
            <a:spLocks noGrp="1"/>
          </p:cNvSpPr>
          <p:nvPr>
            <p:ph type="body" sz="quarter" idx="99"/>
          </p:nvPr>
        </p:nvSpPr>
        <p:spPr>
          <a:xfrm>
            <a:off x="2920498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4" name="Text Placeholder 2"/>
          <p:cNvSpPr>
            <a:spLocks noGrp="1"/>
          </p:cNvSpPr>
          <p:nvPr>
            <p:ph type="body" sz="quarter" idx="100"/>
          </p:nvPr>
        </p:nvSpPr>
        <p:spPr>
          <a:xfrm>
            <a:off x="2920498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5" name="Text Placeholder 2"/>
          <p:cNvSpPr>
            <a:spLocks noGrp="1"/>
          </p:cNvSpPr>
          <p:nvPr>
            <p:ph type="body" sz="quarter" idx="101"/>
          </p:nvPr>
        </p:nvSpPr>
        <p:spPr>
          <a:xfrm>
            <a:off x="547826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6" name="Picture Placeholder 4"/>
          <p:cNvSpPr>
            <a:spLocks noGrp="1"/>
          </p:cNvSpPr>
          <p:nvPr>
            <p:ph type="pic" sz="quarter" idx="102"/>
          </p:nvPr>
        </p:nvSpPr>
        <p:spPr>
          <a:xfrm>
            <a:off x="5308928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57" name="Text Placeholder 2"/>
          <p:cNvSpPr>
            <a:spLocks noGrp="1"/>
          </p:cNvSpPr>
          <p:nvPr>
            <p:ph type="body" sz="quarter" idx="103"/>
          </p:nvPr>
        </p:nvSpPr>
        <p:spPr>
          <a:xfrm>
            <a:off x="529373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8" name="Text Placeholder 2"/>
          <p:cNvSpPr>
            <a:spLocks noGrp="1"/>
          </p:cNvSpPr>
          <p:nvPr>
            <p:ph type="body" sz="quarter" idx="104"/>
          </p:nvPr>
        </p:nvSpPr>
        <p:spPr>
          <a:xfrm>
            <a:off x="529373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9" name="Text Placeholder 2"/>
          <p:cNvSpPr>
            <a:spLocks noGrp="1"/>
          </p:cNvSpPr>
          <p:nvPr>
            <p:ph type="body" sz="quarter" idx="105"/>
          </p:nvPr>
        </p:nvSpPr>
        <p:spPr>
          <a:xfrm>
            <a:off x="529373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0" name="Text Placeholder 2"/>
          <p:cNvSpPr>
            <a:spLocks noGrp="1"/>
          </p:cNvSpPr>
          <p:nvPr>
            <p:ph type="body" sz="quarter" idx="106"/>
          </p:nvPr>
        </p:nvSpPr>
        <p:spPr>
          <a:xfrm>
            <a:off x="529373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1" name="Text Placeholder 2"/>
          <p:cNvSpPr>
            <a:spLocks noGrp="1"/>
          </p:cNvSpPr>
          <p:nvPr>
            <p:ph type="body" sz="quarter" idx="107"/>
          </p:nvPr>
        </p:nvSpPr>
        <p:spPr>
          <a:xfrm>
            <a:off x="7827153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2" name="Picture Placeholder 4"/>
          <p:cNvSpPr>
            <a:spLocks noGrp="1"/>
          </p:cNvSpPr>
          <p:nvPr>
            <p:ph type="pic" sz="quarter" idx="108"/>
          </p:nvPr>
        </p:nvSpPr>
        <p:spPr>
          <a:xfrm>
            <a:off x="7657820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109"/>
          </p:nvPr>
        </p:nvSpPr>
        <p:spPr>
          <a:xfrm>
            <a:off x="7642631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110"/>
          </p:nvPr>
        </p:nvSpPr>
        <p:spPr>
          <a:xfrm>
            <a:off x="7642631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5" name="Text Placeholder 2"/>
          <p:cNvSpPr>
            <a:spLocks noGrp="1"/>
          </p:cNvSpPr>
          <p:nvPr>
            <p:ph type="body" sz="quarter" idx="111"/>
          </p:nvPr>
        </p:nvSpPr>
        <p:spPr>
          <a:xfrm>
            <a:off x="7642631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6" name="Text Placeholder 2"/>
          <p:cNvSpPr>
            <a:spLocks noGrp="1"/>
          </p:cNvSpPr>
          <p:nvPr>
            <p:ph type="body" sz="quarter" idx="112"/>
          </p:nvPr>
        </p:nvSpPr>
        <p:spPr>
          <a:xfrm>
            <a:off x="7642631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7" name="Text Placeholder 2"/>
          <p:cNvSpPr>
            <a:spLocks noGrp="1"/>
          </p:cNvSpPr>
          <p:nvPr>
            <p:ph type="body" sz="quarter" idx="113"/>
          </p:nvPr>
        </p:nvSpPr>
        <p:spPr>
          <a:xfrm>
            <a:off x="10191624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8" name="Picture Placeholder 4"/>
          <p:cNvSpPr>
            <a:spLocks noGrp="1"/>
          </p:cNvSpPr>
          <p:nvPr>
            <p:ph type="pic" sz="quarter" idx="114"/>
          </p:nvPr>
        </p:nvSpPr>
        <p:spPr>
          <a:xfrm>
            <a:off x="10022291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9" name="Text Placeholder 2"/>
          <p:cNvSpPr>
            <a:spLocks noGrp="1"/>
          </p:cNvSpPr>
          <p:nvPr>
            <p:ph type="body" sz="quarter" idx="115"/>
          </p:nvPr>
        </p:nvSpPr>
        <p:spPr>
          <a:xfrm>
            <a:off x="10007102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0" name="Text Placeholder 2"/>
          <p:cNvSpPr>
            <a:spLocks noGrp="1"/>
          </p:cNvSpPr>
          <p:nvPr>
            <p:ph type="body" sz="quarter" idx="116"/>
          </p:nvPr>
        </p:nvSpPr>
        <p:spPr>
          <a:xfrm>
            <a:off x="10007102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1" name="Text Placeholder 2"/>
          <p:cNvSpPr>
            <a:spLocks noGrp="1"/>
          </p:cNvSpPr>
          <p:nvPr>
            <p:ph type="body" sz="quarter" idx="117"/>
          </p:nvPr>
        </p:nvSpPr>
        <p:spPr>
          <a:xfrm>
            <a:off x="10007102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2" name="Text Placeholder 2"/>
          <p:cNvSpPr>
            <a:spLocks noGrp="1"/>
          </p:cNvSpPr>
          <p:nvPr>
            <p:ph type="body" sz="quarter" idx="118"/>
          </p:nvPr>
        </p:nvSpPr>
        <p:spPr>
          <a:xfrm>
            <a:off x="10007102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551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3610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3973" y="3200402"/>
            <a:ext cx="4836160" cy="76199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800851" y="3982721"/>
            <a:ext cx="4862829" cy="176783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C78A9-5956-054F-A969-2D5B0902D4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5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0" y="1"/>
            <a:ext cx="12192000" cy="4479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885" y="3176"/>
            <a:ext cx="2923116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6184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33" y="0"/>
            <a:ext cx="3098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659285" y="4318000"/>
            <a:ext cx="3532716" cy="846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4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5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5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6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8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9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0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4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5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6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7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8951384" y="4308476"/>
            <a:ext cx="3240616" cy="1825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1" y="4310063"/>
            <a:ext cx="9302751" cy="1825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1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922684" y="6107114"/>
            <a:ext cx="3401483" cy="306387"/>
          </a:xfrm>
        </p:spPr>
        <p:txBody>
          <a:bodyPr rIns="0"/>
          <a:lstStyle>
            <a:lvl1pPr algn="r">
              <a:defRPr b="0" i="0" smtClean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3C2A2DC7-9352-9547-8699-82257BD0A489}" type="datetime4">
              <a:rPr lang="en-US"/>
              <a:pPr>
                <a:defRPr/>
              </a:pPr>
              <a:t>November 19, 2020</a:t>
            </a:fld>
            <a:endParaRPr lang="en-US" dirty="0"/>
          </a:p>
        </p:txBody>
      </p:sp>
      <p:sp>
        <p:nvSpPr>
          <p:cNvPr id="7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919818" y="6416676"/>
            <a:ext cx="9419167" cy="301625"/>
          </a:xfrm>
        </p:spPr>
        <p:txBody>
          <a:bodyPr rIns="0" anchor="t" anchorCtr="0"/>
          <a:lstStyle>
            <a:lvl1pPr>
              <a:defRPr b="0" smtClean="0"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73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76097" y="4699002"/>
            <a:ext cx="3761560" cy="1393637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0" marR="0" lvl="1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6" y="4675299"/>
            <a:ext cx="4359868" cy="10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85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900333" y="5302250"/>
            <a:ext cx="5291667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13973" y="3200402"/>
            <a:ext cx="4836160" cy="76199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800851" y="3982721"/>
            <a:ext cx="4862829" cy="1767839"/>
          </a:xfrm>
        </p:spPr>
        <p:txBody>
          <a:bodyPr/>
          <a:lstStyle>
            <a:lvl1pPr>
              <a:defRPr b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999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7" y="1132417"/>
            <a:ext cx="11260667" cy="5069416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chemeClr val="tx1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E79C2-5826-7B4A-90B7-3078BDE3AE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51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28D51-BD3E-174E-B488-A5EAABD4F8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69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7364B-2312-6248-BA19-90678FAA3C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21"/>
          </p:nvPr>
        </p:nvSpPr>
        <p:spPr>
          <a:xfrm>
            <a:off x="462845" y="1140883"/>
            <a:ext cx="5545665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68489" y="3716867"/>
            <a:ext cx="5545665" cy="246168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E06BE-E92A-D642-AA9B-E0D617204B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89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 anchor="b"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66373" y="968964"/>
            <a:ext cx="11372849" cy="53492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5D2E3-3E9E-2D47-9921-23133CD7BE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08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eometr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7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8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28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1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7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8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4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5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0" y="2828926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1306550"/>
            <a:ext cx="9728968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3074089"/>
            <a:ext cx="9771695" cy="2397495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4" name="Picture 6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10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s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39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48" y="3580"/>
            <a:ext cx="2923552" cy="4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6184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33" y="0"/>
            <a:ext cx="3098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5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1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2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6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4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0" y="4292601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2721693"/>
            <a:ext cx="9728968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4523619"/>
            <a:ext cx="9771695" cy="1548191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bg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8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s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21F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48" y="3580"/>
            <a:ext cx="2923552" cy="4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6184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33" y="0"/>
            <a:ext cx="3098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1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2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5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1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2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6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4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0" y="4292601"/>
            <a:ext cx="12192000" cy="1762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2721693"/>
            <a:ext cx="9728968" cy="1450437"/>
          </a:xfrm>
        </p:spPr>
        <p:txBody>
          <a:bodyPr lIns="0" tIns="0" rIns="0" bIns="0" anchor="b">
            <a:normAutofit/>
          </a:bodyPr>
          <a:lstStyle>
            <a:lvl1pPr>
              <a:defRPr sz="3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4523619"/>
            <a:ext cx="9771695" cy="1548191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bg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7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53EF0-E817-4E49-A366-6572B14DF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9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ctr">
            <a:normAutofit/>
          </a:bodyPr>
          <a:lstStyle>
            <a:lvl1pPr>
              <a:defRPr sz="2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2000" smtClean="0"/>
            </a:lvl1pPr>
          </a:lstStyle>
          <a:p>
            <a:pPr lvl="0"/>
            <a:r>
              <a:rPr lang="en-US" dirty="0"/>
              <a:t>Type the section/topic then press the tab button	Slide #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0DA0-A674-6B41-B934-83C754E001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4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983693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12" y="1788583"/>
            <a:ext cx="5511031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209904" y="1788510"/>
            <a:ext cx="5510784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475912" y="1429561"/>
            <a:ext cx="5511031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209905" y="1421540"/>
            <a:ext cx="5510784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8FDC2-CC6A-2844-AB7D-47D26A1A8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2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3ECE642-877D-554E-AA9E-1163268F107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8"/>
            <a:ext cx="12192000" cy="807647"/>
          </a:xfrm>
          <a:prstGeom prst="rect">
            <a:avLst/>
          </a:prstGeom>
          <a:solidFill>
            <a:srgbClr val="0330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marL="86912" indent="-86912">
              <a:spcBef>
                <a:spcPct val="50000"/>
              </a:spcBef>
              <a:buFontTx/>
              <a:buChar char="•"/>
            </a:pP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45" y="301630"/>
            <a:ext cx="10818819" cy="420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" y="6513045"/>
            <a:ext cx="736377" cy="358440"/>
          </a:xfrm>
        </p:spPr>
        <p:txBody>
          <a:bodyPr anchor="ctr"/>
          <a:lstStyle>
            <a:lvl1pPr algn="ctr">
              <a:defRPr sz="675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41C4C-06EB-4948-BF19-EF12C1075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6190516"/>
            <a:ext cx="2626600" cy="5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7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612775"/>
            <a:ext cx="10367433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2" y="1831975"/>
            <a:ext cx="10367433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F2F4D-6EF7-1F46-ACD5-C302D31B3B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33249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 anchor="b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53EF0-E817-4E49-A366-6572B14DF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7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71538"/>
            <a:ext cx="10363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797300" y="6356351"/>
            <a:ext cx="7467600" cy="328613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r">
              <a:defRPr sz="1000" b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912284" y="6329364"/>
            <a:ext cx="2844800" cy="365125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l">
              <a:defRPr sz="1000" b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27CEC854-BFD0-024E-B60D-69CAB426864A}" type="datetime4">
              <a:rPr lang="en-US"/>
              <a:pPr>
                <a:defRPr/>
              </a:pPr>
              <a:t>November 19, 2020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1" r:id="rId1"/>
    <p:sldLayoutId id="2147485342" r:id="rId2"/>
    <p:sldLayoutId id="2147485343" r:id="rId3"/>
    <p:sldLayoutId id="2147485354" r:id="rId4"/>
    <p:sldLayoutId id="2147485355" r:id="rId5"/>
    <p:sldLayoutId id="2147485358" r:id="rId6"/>
    <p:sldLayoutId id="2147485359" r:id="rId7"/>
    <p:sldLayoutId id="2147485360" r:id="rId8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cap="all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Font typeface="Wingdings" charset="0"/>
        <a:defRPr>
          <a:solidFill>
            <a:schemeClr val="tx1"/>
          </a:solidFill>
          <a:latin typeface="+mn-lt"/>
          <a:ea typeface="ＭＳ Ｐゴシック" charset="0"/>
        </a:defRPr>
      </a:lvl2pPr>
      <a:lvl3pPr marL="4763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ＭＳ Ｐゴシック" charset="0"/>
        </a:defRPr>
      </a:lvl3pPr>
      <a:lvl4pPr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ＭＳ Ｐゴシック" charset="0"/>
        </a:defRPr>
      </a:lvl4pPr>
      <a:lvl5pPr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243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D39DB6DF-96B7-424F-BE12-5C31B3149D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0" r:id="rId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none">
          <a:solidFill>
            <a:schemeClr val="tx1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71538"/>
            <a:ext cx="10363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9" r:id="rId1"/>
    <p:sldLayoutId id="2147485350" r:id="rId2"/>
    <p:sldLayoutId id="2147485351" r:id="rId3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cap="all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20000"/>
        </a:spcBef>
        <a:spcAft>
          <a:spcPct val="0"/>
        </a:spcAft>
        <a:buClr>
          <a:srgbClr val="00783C"/>
        </a:buClr>
        <a:buFont typeface="Wingdings" charset="0"/>
        <a:defRPr>
          <a:solidFill>
            <a:schemeClr val="tx1"/>
          </a:solidFill>
          <a:latin typeface="+mn-lt"/>
          <a:ea typeface="ＭＳ Ｐゴシック" charset="0"/>
        </a:defRPr>
      </a:lvl2pPr>
      <a:lvl3pPr marL="4763" algn="l" rtl="0" eaLnBrk="0" fontAlgn="base" hangingPunct="0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ＭＳ Ｐゴシック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ＭＳ Ｐゴシック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2051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FD782E16-99D3-D743-B442-BEC2B47D57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4" r:id="rId1"/>
    <p:sldLayoutId id="2147485361" r:id="rId2"/>
    <p:sldLayoutId id="2147485362" r:id="rId3"/>
    <p:sldLayoutId id="2147485363" r:id="rId4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none">
          <a:solidFill>
            <a:schemeClr val="tx1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3076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373A0677-2B25-4449-8FB1-6B6C4176E0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5" r:id="rId1"/>
    <p:sldLayoutId id="2147485346" r:id="rId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none">
          <a:solidFill>
            <a:schemeClr val="tx1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4099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C47B16D-214A-CF49-91E2-37E82A3491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64" r:id="rId3"/>
    <p:sldLayoutId id="2147485365" r:id="rId4"/>
    <p:sldLayoutId id="2147485366" r:id="rId5"/>
    <p:sldLayoutId id="2147485367" r:id="rId6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none">
          <a:solidFill>
            <a:schemeClr val="tx1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5123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ED862C8C-481E-054E-BBCC-D3847038BB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1" r:id="rId1"/>
    <p:sldLayoutId id="2147485332" r:id="rId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none">
          <a:solidFill>
            <a:schemeClr val="tx1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021F43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021F43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021F43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021F43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6147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4AF2AD2C-E906-EF44-AB32-C251BB823D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3" r:id="rId1"/>
    <p:sldLayoutId id="2147485334" r:id="rId2"/>
    <p:sldLayoutId id="2147485368" r:id="rId3"/>
    <p:sldLayoutId id="2147485370" r:id="rId4"/>
    <p:sldLayoutId id="2147485371" r:id="rId5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all">
          <a:solidFill>
            <a:srgbClr val="595959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7171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1D213A76-F575-D44F-8AEC-6C54F5327B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175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none">
          <a:solidFill>
            <a:schemeClr val="tx1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8195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A69E2D3D-7145-F342-B2E9-3AD97FBD09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48" r:id="rId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all">
          <a:solidFill>
            <a:srgbClr val="595959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9219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Paragraph content</a:t>
            </a:r>
          </a:p>
          <a:p>
            <a:pPr lvl="1"/>
            <a:r>
              <a:rPr lang="en-US" dirty="0"/>
              <a:t>Bullets</a:t>
            </a:r>
          </a:p>
          <a:p>
            <a:pPr lvl="5"/>
            <a:r>
              <a:rPr lang="en-US" dirty="0"/>
              <a:t>Bullets</a:t>
            </a:r>
          </a:p>
          <a:p>
            <a:pPr lvl="3"/>
            <a:r>
              <a:rPr lang="en-US" dirty="0"/>
              <a:t>Bullets</a:t>
            </a:r>
          </a:p>
          <a:p>
            <a:pPr lvl="4"/>
            <a:r>
              <a:rPr lang="en-US" dirty="0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1" y="6350001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9014857C-0246-AE46-B527-C1CAA13C4E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37734" y="6356351"/>
            <a:ext cx="760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309360"/>
            <a:ext cx="1965960" cy="456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36" r:id="rId1"/>
    <p:sldLayoutId id="2147485337" r:id="rId2"/>
    <p:sldLayoutId id="2147485338" r:id="rId3"/>
    <p:sldLayoutId id="2147485339" r:id="rId4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 cap="none">
          <a:solidFill>
            <a:schemeClr val="tx1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customXml" Target="../ink/ink2.xml"/><Relationship Id="rId5" Type="http://schemas.openxmlformats.org/officeDocument/2006/relationships/image" Target="../media/image19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www.ifc.org/wps/wcm/connect/topics_ext_content/ifc_external_corporate_site/ifc+cg/resources/guidelines_reviews+and+case+studies/tip+sheet+for+company+leadership+on+crisis+response+-+facing+the+covid-19+pandemi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D8EC1D-A510-174E-908A-DC116ADB9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0114"/>
            <a:ext cx="9144000" cy="4086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63126" y="4171954"/>
            <a:ext cx="13856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endParaRPr lang="en-US">
              <a:solidFill>
                <a:srgbClr val="021F43"/>
              </a:solidFill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4B28747A-B433-8846-8B95-EB6D57D3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652" y="786790"/>
            <a:ext cx="7812347" cy="1747490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AU" b="0" dirty="0">
                <a:solidFill>
                  <a:schemeClr val="bg1"/>
                </a:solidFill>
                <a:latin typeface="+mn-lt"/>
                <a:ea typeface="ＭＳ Ｐゴシック"/>
              </a:rPr>
              <a:t>Company Leadership and Crisis Response –</a:t>
            </a:r>
            <a:r>
              <a:rPr lang="en-AU" sz="2400" b="0" dirty="0">
                <a:solidFill>
                  <a:schemeClr val="bg1"/>
                </a:solidFill>
                <a:latin typeface="+mn-lt"/>
                <a:ea typeface="ＭＳ Ｐゴシック"/>
              </a:rPr>
              <a:t> Reporting on CG to diverse users and during </a:t>
            </a:r>
            <a:r>
              <a:rPr lang="en-AU" sz="2400" b="0" dirty="0">
                <a:solidFill>
                  <a:schemeClr val="bg1"/>
                </a:solidFill>
                <a:ea typeface="ＭＳ Ｐゴシック"/>
              </a:rPr>
              <a:t>COVID </a:t>
            </a:r>
            <a:r>
              <a:rPr lang="en-AU" sz="2400" b="0" dirty="0">
                <a:solidFill>
                  <a:schemeClr val="bg1"/>
                </a:solidFill>
                <a:latin typeface="+mn-lt"/>
                <a:ea typeface="ＭＳ Ｐゴシック"/>
              </a:rPr>
              <a:t>19</a:t>
            </a:r>
            <a:r>
              <a:rPr lang="en-AU" b="0" dirty="0">
                <a:solidFill>
                  <a:schemeClr val="bg1"/>
                </a:solidFill>
                <a:ea typeface="ＭＳ Ｐゴシック"/>
              </a:rPr>
              <a:t> </a:t>
            </a:r>
            <a:endParaRPr lang="uk-UA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4A875C-25E7-45CC-918F-BCFE0A8662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7217" y="2726224"/>
            <a:ext cx="7671215" cy="1193208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Anne Molyneux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aemolyneux@gmail.com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20 November</a:t>
            </a:r>
            <a:r>
              <a:rPr lang="en-US" sz="1600" b="1" i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2020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D7F60B-0495-4FE0-BD08-5A11DB0D0F14}"/>
              </a:ext>
            </a:extLst>
          </p:cNvPr>
          <p:cNvGrpSpPr/>
          <p:nvPr/>
        </p:nvGrpSpPr>
        <p:grpSpPr>
          <a:xfrm>
            <a:off x="6269667" y="4867386"/>
            <a:ext cx="3034071" cy="1394517"/>
            <a:chOff x="4735392" y="4826286"/>
            <a:chExt cx="3034071" cy="1394517"/>
          </a:xfrm>
        </p:grpSpPr>
        <p:sp>
          <p:nvSpPr>
            <p:cNvPr id="9" name="Slide Number Placeholder 2">
              <a:extLst>
                <a:ext uri="{FF2B5EF4-FFF2-40B4-BE49-F238E27FC236}">
                  <a16:creationId xmlns:a16="http://schemas.microsoft.com/office/drawing/2014/main" id="{17DEFDBB-A78B-4495-97BE-844210D634B5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10" name="Picture 9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A3166BF3-BC96-4456-A967-96AAC8B75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488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5084-3C3E-A843-B827-256A9248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this enough information?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F4E9E-AD78-704B-BDF7-4620A6904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9" y="914401"/>
            <a:ext cx="9044246" cy="5424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7C7C9-B940-1145-9322-ADD242E7D65B}"/>
              </a:ext>
            </a:extLst>
          </p:cNvPr>
          <p:cNvSpPr txBox="1"/>
          <p:nvPr/>
        </p:nvSpPr>
        <p:spPr>
          <a:xfrm>
            <a:off x="1880936" y="6551332"/>
            <a:ext cx="7251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KCB Group Plc, Kenya, 2019 Integrated Annual Report, p 72</a:t>
            </a:r>
          </a:p>
        </p:txBody>
      </p:sp>
    </p:spTree>
    <p:extLst>
      <p:ext uri="{BB962C8B-B14F-4D97-AF65-F5344CB8AC3E}">
        <p14:creationId xmlns:p14="http://schemas.microsoft.com/office/powerpoint/2010/main" val="200421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777F-F01E-FF4F-BADF-DEC99BD8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936" y="301629"/>
            <a:ext cx="8462029" cy="513381"/>
          </a:xfrm>
        </p:spPr>
        <p:txBody>
          <a:bodyPr>
            <a:normAutofit/>
          </a:bodyPr>
          <a:lstStyle/>
          <a:p>
            <a:r>
              <a:rPr lang="en-US" dirty="0"/>
              <a:t>More Information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D4D0C-F783-6C43-B8A6-C71103EF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80678"/>
            <a:ext cx="9144000" cy="2548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955C5C-1A5E-AB44-9BAB-6EA502E7B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997713"/>
            <a:ext cx="9144000" cy="3247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FE9CB8-D6EE-F141-BE4C-57B5946AE300}"/>
              </a:ext>
            </a:extLst>
          </p:cNvPr>
          <p:cNvSpPr txBox="1"/>
          <p:nvPr/>
        </p:nvSpPr>
        <p:spPr>
          <a:xfrm>
            <a:off x="1524001" y="6320866"/>
            <a:ext cx="7617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Source: KCB Group Plc, Kenya, 2019 Integrated Annual Report, p 78 and 79</a:t>
            </a:r>
          </a:p>
        </p:txBody>
      </p:sp>
    </p:spTree>
    <p:extLst>
      <p:ext uri="{BB962C8B-B14F-4D97-AF65-F5344CB8AC3E}">
        <p14:creationId xmlns:p14="http://schemas.microsoft.com/office/powerpoint/2010/main" val="401861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E2F181-BCC4-E945-8834-1436679F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B0CBDB-B052-334A-B3F4-8DE00BC344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73250" y="1305673"/>
            <a:ext cx="8477250" cy="49067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C3B3A-EE25-DE43-A83C-E450A295F4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Footer Information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E6F7ACD-3517-C845-AE12-9B0F46EB2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932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0177" name="Picture 3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F7D68FD-7DB8-2247-8F7E-C470A445F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6" y="397877"/>
            <a:ext cx="11553568" cy="66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74F0755-3B3D-4E4A-9D69-3B3E36D38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534990"/>
            <a:ext cx="29306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000" b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Source: Prudential, Proxy Statement 2020, P. 17</a:t>
            </a:r>
            <a:endParaRPr lang="en-US" altLang="en-US" sz="1800" b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83DBBBB-098B-4649-A697-2830116653EF}"/>
                  </a:ext>
                </a:extLst>
              </p14:cNvPr>
              <p14:cNvContentPartPr/>
              <p14:nvPr/>
            </p14:nvContentPartPr>
            <p14:xfrm>
              <a:off x="389865" y="2935771"/>
              <a:ext cx="11324160" cy="708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83DBBBB-098B-4649-A697-2830116653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865" y="2918131"/>
                <a:ext cx="1135980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159B48C-9B00-7141-B372-C788FF618B82}"/>
                  </a:ext>
                </a:extLst>
              </p14:cNvPr>
              <p14:cNvContentPartPr/>
              <p14:nvPr/>
            </p14:nvContentPartPr>
            <p14:xfrm>
              <a:off x="219225" y="4621291"/>
              <a:ext cx="504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159B48C-9B00-7141-B372-C788FF618B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585" y="4603291"/>
                <a:ext cx="4068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1287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C2A8-69C7-724D-8D1D-3C4A56B5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Board Independence – 1/3 of board (TARGET 50%)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24685-3138-2B48-B284-DEFE5A57EF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4955" y="1308068"/>
            <a:ext cx="8477250" cy="4613804"/>
          </a:xfrm>
        </p:spPr>
        <p:txBody>
          <a:bodyPr>
            <a:normAutofit/>
          </a:bodyPr>
          <a:lstStyle/>
          <a:p>
            <a:r>
              <a:rPr lang="en-US" dirty="0"/>
              <a:t>Criteria for independence </a:t>
            </a:r>
          </a:p>
          <a:p>
            <a:r>
              <a:rPr lang="en-US" dirty="0"/>
              <a:t>Disclosure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64F04-3536-654C-9DA8-4E49C7CAE67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Source: Santos P/L, CG Statement,  2019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0EF2B1-0A74-CE4A-B262-D2BA210398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87139" y="2164543"/>
            <a:ext cx="7361693" cy="34307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791A48-607F-409B-9CA1-37772DC0C840}"/>
              </a:ext>
            </a:extLst>
          </p:cNvPr>
          <p:cNvGrpSpPr/>
          <p:nvPr/>
        </p:nvGrpSpPr>
        <p:grpSpPr>
          <a:xfrm>
            <a:off x="6214761" y="5421913"/>
            <a:ext cx="3034071" cy="1394517"/>
            <a:chOff x="4735392" y="4826286"/>
            <a:chExt cx="3034071" cy="1394517"/>
          </a:xfrm>
        </p:grpSpPr>
        <p:sp>
          <p:nvSpPr>
            <p:cNvPr id="7" name="Slide Number Placeholder 2">
              <a:extLst>
                <a:ext uri="{FF2B5EF4-FFF2-40B4-BE49-F238E27FC236}">
                  <a16:creationId xmlns:a16="http://schemas.microsoft.com/office/drawing/2014/main" id="{D3757A20-3BD0-41F3-9E4F-4F07CAF59486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8" name="Picture 7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DC5026D4-02B9-44CA-9B0F-8ACDCD7FC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748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8D3F-8C7C-854B-B13B-A07EFE90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-19 and reporting on Corporate Governance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C08D3-00CF-7C43-99E6-48A8FFBE4DD2}"/>
              </a:ext>
            </a:extLst>
          </p:cNvPr>
          <p:cNvSpPr txBox="1"/>
          <p:nvPr/>
        </p:nvSpPr>
        <p:spPr>
          <a:xfrm>
            <a:off x="466531" y="844498"/>
            <a:ext cx="1081881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Board oversees co crisis – committee, meetings, strategy, changed working conditions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Report it as it is – where and how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Report its impact on the future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Broadened perspective of Board responsibility and fiduciary duty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Oversight of effective risk management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Board Audit Committee – sustainability, risk and viability, ‘going concern’, external audit impacts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Access to capital – debt and equity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Financial Reporting – assumptions and estimates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Building company resilience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Business continuity plans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Increased digitization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Flexibility in regulatory requirements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C78EF5-0C00-4BD0-AFEA-4756CA93AABA}"/>
              </a:ext>
            </a:extLst>
          </p:cNvPr>
          <p:cNvGrpSpPr/>
          <p:nvPr/>
        </p:nvGrpSpPr>
        <p:grpSpPr>
          <a:xfrm>
            <a:off x="5875940" y="5316243"/>
            <a:ext cx="3034071" cy="1394517"/>
            <a:chOff x="4735392" y="4826286"/>
            <a:chExt cx="3034071" cy="1394517"/>
          </a:xfrm>
        </p:grpSpPr>
        <p:sp>
          <p:nvSpPr>
            <p:cNvPr id="6" name="Slide Number Placeholder 2">
              <a:extLst>
                <a:ext uri="{FF2B5EF4-FFF2-40B4-BE49-F238E27FC236}">
                  <a16:creationId xmlns:a16="http://schemas.microsoft.com/office/drawing/2014/main" id="{618D8114-3CE1-430F-B70A-B1070174AD39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5B942164-C9FB-4A06-A791-2A66F13DE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6661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53" y="301625"/>
            <a:ext cx="9964612" cy="757238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b="1" dirty="0">
                <a:ea typeface="+mj-ea"/>
              </a:rPr>
              <a:t>CORPORATE GOVERNANCE Reporting – COVID-19 </a:t>
            </a:r>
            <a:endParaRPr lang="en-US" b="1" cap="all" dirty="0"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BE707-2882-A54C-9ADF-497885A5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3" y="1328300"/>
            <a:ext cx="11301984" cy="51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4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D050-70A4-8B4C-A99E-AF214C10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IFC </a:t>
            </a:r>
            <a:r>
              <a:rPr lang="en-US" dirty="0" err="1"/>
              <a:t>Covid</a:t>
            </a:r>
            <a:r>
              <a:rPr lang="en-US" dirty="0"/>
              <a:t> -19 Support Tools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10FC8-49A9-2049-A229-F872A85082C8}"/>
              </a:ext>
            </a:extLst>
          </p:cNvPr>
          <p:cNvSpPr txBox="1"/>
          <p:nvPr/>
        </p:nvSpPr>
        <p:spPr>
          <a:xfrm>
            <a:off x="147877" y="1062123"/>
            <a:ext cx="11109836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0" dirty="0">
                <a:latin typeface="+mn-lt"/>
              </a:rPr>
              <a:t>IFC - tools to assist in reporting on </a:t>
            </a:r>
            <a:r>
              <a:rPr lang="en-AU" sz="2000" b="0" dirty="0" err="1">
                <a:latin typeface="+mn-lt"/>
              </a:rPr>
              <a:t>Covid</a:t>
            </a:r>
            <a:r>
              <a:rPr lang="en-AU" sz="2000" b="0" dirty="0">
                <a:latin typeface="+mn-lt"/>
              </a:rPr>
              <a:t> issues</a:t>
            </a: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endParaRPr lang="en-AU" sz="2000" b="0" dirty="0">
              <a:latin typeface="+mn-lt"/>
            </a:endParaRPr>
          </a:p>
          <a:p>
            <a:r>
              <a:rPr lang="en-AU" b="0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https://www.ifc.org/wps/wcm/connect/topics_ext_content/ifc_external_corporate_site/ifc+cg/resources/guidelines</a:t>
            </a:r>
          </a:p>
          <a:p>
            <a:r>
              <a:rPr lang="en-AU" b="0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reviews+and+case+studies/tip+sheet+for+company+leadership+on+crisis+response+-+facing+the+covid-19+pandemic</a:t>
            </a:r>
            <a:endParaRPr lang="en-AU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AU" b="0" dirty="0"/>
              <a:t> 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1EEE2-D53F-1B42-86ED-776010BC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481328"/>
            <a:ext cx="3505200" cy="41765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A9A4BE-BAA7-4B5F-BD07-9C373AEED51A}"/>
              </a:ext>
            </a:extLst>
          </p:cNvPr>
          <p:cNvGrpSpPr/>
          <p:nvPr/>
        </p:nvGrpSpPr>
        <p:grpSpPr>
          <a:xfrm>
            <a:off x="934287" y="3569589"/>
            <a:ext cx="3034071" cy="1394517"/>
            <a:chOff x="4735392" y="4826286"/>
            <a:chExt cx="3034071" cy="1394517"/>
          </a:xfrm>
        </p:grpSpPr>
        <p:sp>
          <p:nvSpPr>
            <p:cNvPr id="6" name="Slide Number Placeholder 2">
              <a:extLst>
                <a:ext uri="{FF2B5EF4-FFF2-40B4-BE49-F238E27FC236}">
                  <a16:creationId xmlns:a16="http://schemas.microsoft.com/office/drawing/2014/main" id="{38687ED2-F62C-4C70-866F-76C4118894CA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A902B490-7251-49E7-BAAA-1D7CEC053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45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9A09D8-0842-0E42-9E32-EA247B05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Singapore Airlines – Annual Report to June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2A9A9-17BA-AB48-89AC-418D2C40F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 pages separate report plus in other parts of Annual Report (p 8-11)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Financial Impact, including dividend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Company Liquidity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Safeguarding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Precautionary In-flight Measures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Supporting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Resilience During the Outbreak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Preparing for the Recovery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2661AE-8417-435D-8FA6-1012C98953B6}"/>
              </a:ext>
            </a:extLst>
          </p:cNvPr>
          <p:cNvGrpSpPr/>
          <p:nvPr/>
        </p:nvGrpSpPr>
        <p:grpSpPr>
          <a:xfrm>
            <a:off x="6269667" y="5061349"/>
            <a:ext cx="3034071" cy="1394517"/>
            <a:chOff x="4735392" y="4826286"/>
            <a:chExt cx="3034071" cy="1394517"/>
          </a:xfrm>
        </p:grpSpPr>
        <p:sp>
          <p:nvSpPr>
            <p:cNvPr id="6" name="Slide Number Placeholder 2">
              <a:extLst>
                <a:ext uri="{FF2B5EF4-FFF2-40B4-BE49-F238E27FC236}">
                  <a16:creationId xmlns:a16="http://schemas.microsoft.com/office/drawing/2014/main" id="{4067692C-CB99-4E84-BE52-EEB4C05A1E81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9885E04B-C800-4D66-9CF6-7256A6F1A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486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188B-D8C7-6E45-AD57-C0252C75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Nedbank South Africa, 2019 Annual Report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FA0AA4-9765-FF43-BF1E-17CF41DB74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1248" y="1280160"/>
            <a:ext cx="9582912" cy="43708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FB602D-C4D9-4C5A-8FD3-BFA2755025AE}"/>
              </a:ext>
            </a:extLst>
          </p:cNvPr>
          <p:cNvGrpSpPr/>
          <p:nvPr/>
        </p:nvGrpSpPr>
        <p:grpSpPr>
          <a:xfrm>
            <a:off x="6269667" y="5326959"/>
            <a:ext cx="3034071" cy="1394517"/>
            <a:chOff x="4735392" y="4826286"/>
            <a:chExt cx="3034071" cy="1394517"/>
          </a:xfrm>
        </p:grpSpPr>
        <p:sp>
          <p:nvSpPr>
            <p:cNvPr id="7" name="Slide Number Placeholder 2">
              <a:extLst>
                <a:ext uri="{FF2B5EF4-FFF2-40B4-BE49-F238E27FC236}">
                  <a16:creationId xmlns:a16="http://schemas.microsoft.com/office/drawing/2014/main" id="{8C71C83E-1844-4B31-9D5C-D49D3FAE2A95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8" name="Picture 7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8A41091A-C22E-4539-B859-AD1E691DF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8845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A0A9-7851-E247-8151-49086B84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Vodafone 2020 Annual Report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853323D-6FA3-CA40-84EF-C33AA0A45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85011" y="1317289"/>
            <a:ext cx="6546358" cy="50944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4F983D-AEE2-451B-AF18-046480131A04}"/>
              </a:ext>
            </a:extLst>
          </p:cNvPr>
          <p:cNvGrpSpPr/>
          <p:nvPr/>
        </p:nvGrpSpPr>
        <p:grpSpPr>
          <a:xfrm>
            <a:off x="475913" y="4716733"/>
            <a:ext cx="3034071" cy="1394517"/>
            <a:chOff x="4735392" y="4826286"/>
            <a:chExt cx="3034071" cy="1394517"/>
          </a:xfrm>
        </p:grpSpPr>
        <p:sp>
          <p:nvSpPr>
            <p:cNvPr id="8" name="Slide Number Placeholder 2">
              <a:extLst>
                <a:ext uri="{FF2B5EF4-FFF2-40B4-BE49-F238E27FC236}">
                  <a16:creationId xmlns:a16="http://schemas.microsoft.com/office/drawing/2014/main" id="{49E0FE99-F1CF-442A-9318-75AF9AF4064C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9" name="Picture 8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C2D67985-0F6E-4F5C-8790-3CE1DA61E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9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1B06-3D16-1445-A516-41B81974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F11B9-6671-6D45-B4F0-5E14EC7BF608}"/>
              </a:ext>
            </a:extLst>
          </p:cNvPr>
          <p:cNvSpPr txBox="1"/>
          <p:nvPr/>
        </p:nvSpPr>
        <p:spPr>
          <a:xfrm>
            <a:off x="699845" y="1544574"/>
            <a:ext cx="10478228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400" b="0" dirty="0">
                <a:ea typeface="ＭＳ Ｐゴシック" panose="020B0600070205080204" pitchFamily="34" charset="-128"/>
              </a:rPr>
              <a:t>To understand the major components of reporting on corporate governance and Code requirements – a focus on the Board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2400" b="0" dirty="0">
                <a:ea typeface="ＭＳ Ｐゴシック" panose="020B0600070205080204" pitchFamily="34" charset="-128"/>
              </a:rPr>
              <a:t>To explore the nuances of reporting on corporate governance</a:t>
            </a:r>
          </a:p>
          <a:p>
            <a:pPr>
              <a:spcBef>
                <a:spcPts val="600"/>
              </a:spcBef>
            </a:pPr>
            <a:endParaRPr lang="en-GB" altLang="en-US" sz="2400" b="0" dirty="0">
              <a:ea typeface="ＭＳ Ｐゴシック" panose="020B0600070205080204" pitchFamily="34" charset="-128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2400" b="0" dirty="0">
                <a:ea typeface="ＭＳ Ｐゴシック" panose="020B0600070205080204" pitchFamily="34" charset="-128"/>
              </a:rPr>
              <a:t>To consider corporate reporting on COVID-19</a:t>
            </a:r>
          </a:p>
          <a:p>
            <a:pPr>
              <a:spcBef>
                <a:spcPts val="600"/>
              </a:spcBef>
            </a:pPr>
            <a:endParaRPr lang="en-GB" altLang="en-US" sz="2400" b="0" dirty="0">
              <a:ea typeface="ＭＳ Ｐゴシック" panose="020B0600070205080204" pitchFamily="34" charset="-128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2400" b="0" dirty="0">
                <a:ea typeface="ＭＳ Ｐゴシック" panose="020B0600070205080204" pitchFamily="34" charset="-128"/>
              </a:rPr>
              <a:t>To demonstrate how to report on effective response practices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5AD935-EAFE-4803-B2D4-88576EDF9C67}"/>
              </a:ext>
            </a:extLst>
          </p:cNvPr>
          <p:cNvGrpSpPr/>
          <p:nvPr/>
        </p:nvGrpSpPr>
        <p:grpSpPr>
          <a:xfrm>
            <a:off x="5673922" y="5313426"/>
            <a:ext cx="3034071" cy="1394517"/>
            <a:chOff x="4735392" y="4826286"/>
            <a:chExt cx="3034071" cy="1394517"/>
          </a:xfrm>
        </p:grpSpPr>
        <p:sp>
          <p:nvSpPr>
            <p:cNvPr id="6" name="Slide Number Placeholder 2">
              <a:extLst>
                <a:ext uri="{FF2B5EF4-FFF2-40B4-BE49-F238E27FC236}">
                  <a16:creationId xmlns:a16="http://schemas.microsoft.com/office/drawing/2014/main" id="{B718518B-3B49-493F-A87D-63E72830EA74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32C8D9C8-3272-4D2E-91E3-2E0BE6241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110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9" y="301625"/>
            <a:ext cx="8461375" cy="757238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b="1" dirty="0">
                <a:ea typeface="+mj-ea"/>
              </a:rPr>
              <a:t>CORPORATE GOVERNANCE </a:t>
            </a:r>
            <a:endParaRPr lang="en-US" b="1" cap="all" dirty="0">
              <a:ea typeface="+mj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11045370" y="6356350"/>
            <a:ext cx="92891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BDC67-E3F4-524F-96F8-BFC91CFD9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185"/>
            <a:ext cx="11045371" cy="66416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3DB3B9-7884-44DC-B609-D993AA939EC3}"/>
              </a:ext>
            </a:extLst>
          </p:cNvPr>
          <p:cNvGrpSpPr/>
          <p:nvPr/>
        </p:nvGrpSpPr>
        <p:grpSpPr>
          <a:xfrm>
            <a:off x="623455" y="5326958"/>
            <a:ext cx="3034071" cy="1394517"/>
            <a:chOff x="4735392" y="4826286"/>
            <a:chExt cx="3034071" cy="1394517"/>
          </a:xfrm>
        </p:grpSpPr>
        <p:sp>
          <p:nvSpPr>
            <p:cNvPr id="7" name="Slide Number Placeholder 2">
              <a:extLst>
                <a:ext uri="{FF2B5EF4-FFF2-40B4-BE49-F238E27FC236}">
                  <a16:creationId xmlns:a16="http://schemas.microsoft.com/office/drawing/2014/main" id="{AFF28190-1CAF-4BD2-8EAD-6B0549D19373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8" name="Picture 7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80656364-2550-48D7-B01D-7E26C9480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16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7"/>
          <p:cNvSpPr>
            <a:spLocks noGrp="1"/>
          </p:cNvSpPr>
          <p:nvPr>
            <p:ph type="title"/>
          </p:nvPr>
        </p:nvSpPr>
        <p:spPr>
          <a:xfrm>
            <a:off x="298580" y="620392"/>
            <a:ext cx="2361493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Corporate Governance - What Do Stakeholders and Investors Want to Know</a:t>
            </a:r>
          </a:p>
        </p:txBody>
      </p:sp>
      <p:sp>
        <p:nvSpPr>
          <p:cNvPr id="9218" name="Slide Number Placeholder 5"/>
          <p:cNvSpPr>
            <a:spLocks noGrp="1"/>
          </p:cNvSpPr>
          <p:nvPr>
            <p:ph type="sldNum" sz="quarter" idx="14"/>
          </p:nvPr>
        </p:nvSpPr>
        <p:spPr bwMode="auto">
          <a:xfrm>
            <a:off x="8610600" y="6356350"/>
            <a:ext cx="2743200" cy="365125"/>
          </a:xfrm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</a:t>
            </a:r>
          </a:p>
        </p:txBody>
      </p:sp>
      <p:graphicFrame>
        <p:nvGraphicFramePr>
          <p:cNvPr id="9226" name="Rectangle 8">
            <a:extLst>
              <a:ext uri="{FF2B5EF4-FFF2-40B4-BE49-F238E27FC236}">
                <a16:creationId xmlns:a16="http://schemas.microsoft.com/office/drawing/2014/main" id="{47BC0277-EDE2-456F-96A8-E236E0DCD658}"/>
              </a:ext>
            </a:extLst>
          </p:cNvPr>
          <p:cNvGraphicFramePr/>
          <p:nvPr/>
        </p:nvGraphicFramePr>
        <p:xfrm>
          <a:off x="2861953" y="136525"/>
          <a:ext cx="8494895" cy="621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743F19B-72F9-4828-B382-BB1DC242D552}"/>
              </a:ext>
            </a:extLst>
          </p:cNvPr>
          <p:cNvGrpSpPr/>
          <p:nvPr/>
        </p:nvGrpSpPr>
        <p:grpSpPr>
          <a:xfrm>
            <a:off x="298580" y="4730563"/>
            <a:ext cx="3034071" cy="1394517"/>
            <a:chOff x="4735392" y="4826286"/>
            <a:chExt cx="3034071" cy="1394517"/>
          </a:xfrm>
        </p:grpSpPr>
        <p:sp>
          <p:nvSpPr>
            <p:cNvPr id="6" name="Slide Number Placeholder 2">
              <a:extLst>
                <a:ext uri="{FF2B5EF4-FFF2-40B4-BE49-F238E27FC236}">
                  <a16:creationId xmlns:a16="http://schemas.microsoft.com/office/drawing/2014/main" id="{7AB828DC-79D2-49CD-9FBA-02F154125574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36FE6BB2-0639-46E0-8D91-0B185F804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33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B1F0-8FD6-F749-887E-380664AFC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E0F73-D209-4044-A9CC-B308D5813FA4}"/>
              </a:ext>
            </a:extLst>
          </p:cNvPr>
          <p:cNvSpPr txBox="1"/>
          <p:nvPr/>
        </p:nvSpPr>
        <p:spPr>
          <a:xfrm>
            <a:off x="576967" y="1063690"/>
            <a:ext cx="1103806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tx2"/>
                </a:solidFill>
              </a:rPr>
              <a:t>Code - Section 5 Disclosure and Transparency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Communications with Shareholders </a:t>
            </a:r>
            <a:r>
              <a:rPr lang="en-US" sz="2000" b="0" dirty="0">
                <a:solidFill>
                  <a:schemeClr val="tx2"/>
                </a:solidFill>
              </a:rPr>
              <a:t>– timely and fair access to all information that is material to their investment decisions;  information presented in a balanced manner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Financial Reporting </a:t>
            </a:r>
            <a:r>
              <a:rPr lang="en-US" sz="2000" b="0" dirty="0">
                <a:solidFill>
                  <a:schemeClr val="tx2"/>
                </a:solidFill>
              </a:rPr>
              <a:t>– information on the financial performance and position of the company;  information to be objective, reliable, clear; shareholders are satisfied they have sufficient information to make their investment decisions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Shareholders, Stakeholders and Markets - </a:t>
            </a:r>
            <a:r>
              <a:rPr lang="en-US" sz="2000" dirty="0">
                <a:solidFill>
                  <a:schemeClr val="tx2"/>
                </a:solidFill>
              </a:rPr>
              <a:t>Non-financial reporting </a:t>
            </a:r>
            <a:r>
              <a:rPr lang="en-US" sz="2000" b="0" dirty="0">
                <a:solidFill>
                  <a:schemeClr val="tx2"/>
                </a:solidFill>
              </a:rPr>
              <a:t>– relevant information on the governance of the company provided to shareholders and markets; impact on society and the environment is clear to stakeholders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Independent external audit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Dividends and dividend policy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Company website (and Annual Report)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6E50B3-20F6-4212-AE18-F69C6B556FC6}"/>
              </a:ext>
            </a:extLst>
          </p:cNvPr>
          <p:cNvGrpSpPr/>
          <p:nvPr/>
        </p:nvGrpSpPr>
        <p:grpSpPr>
          <a:xfrm>
            <a:off x="5992576" y="5321634"/>
            <a:ext cx="3034071" cy="1394517"/>
            <a:chOff x="4735392" y="4826286"/>
            <a:chExt cx="3034071" cy="1394517"/>
          </a:xfrm>
        </p:grpSpPr>
        <p:sp>
          <p:nvSpPr>
            <p:cNvPr id="5" name="Slide Number Placeholder 2">
              <a:extLst>
                <a:ext uri="{FF2B5EF4-FFF2-40B4-BE49-F238E27FC236}">
                  <a16:creationId xmlns:a16="http://schemas.microsoft.com/office/drawing/2014/main" id="{D03E1A28-2129-4B1E-8926-BEB8E45F8F36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6" name="Picture 5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4CA6D4C1-CD3D-4367-8DFD-A868FC103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7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AD5F-A100-814E-AFF3-FFE676BB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Recommendations and Comments - Details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A109C-F0E5-CA4A-B0EA-61F2CFA6DBA5}"/>
              </a:ext>
            </a:extLst>
          </p:cNvPr>
          <p:cNvSpPr txBox="1"/>
          <p:nvPr/>
        </p:nvSpPr>
        <p:spPr>
          <a:xfrm>
            <a:off x="205273" y="895739"/>
            <a:ext cx="11625943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0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Written disclosure policy on co website – what and how to be disclosed…. Model policies and documents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0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Balanced view – positive and negative information; u</a:t>
            </a:r>
            <a:r>
              <a:rPr lang="en-GB" altLang="en-US" sz="2000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seful information (aid to decisions of stakeholders)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0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BUT not just more -  ‘material’ information and conciseness is vital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0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Financial and non-financial information (Sustainability and ESG factors)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sz="20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Disclosure policy to include many elements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en-US" sz="2000" b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About the governance and board ….  (WHO, WHAT, HOW), framework for governance, leadership, composition, independence, skills and competences, meeting attendance, board committees, board nomination processes, board evaluation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en-US" sz="20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About business model, strategy and </a:t>
            </a:r>
            <a:r>
              <a:rPr lang="en-GB" altLang="en-US" sz="2000" b="0" dirty="0"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risk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en-US" sz="2000" b="0" dirty="0">
                <a:solidFill>
                  <a:schemeClr val="tx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About shareholder and stakeholder engagement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en-US" sz="2000" b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About performance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7C9E03-EA39-48F8-B6DE-FCC30F685EF3}"/>
              </a:ext>
            </a:extLst>
          </p:cNvPr>
          <p:cNvGrpSpPr/>
          <p:nvPr/>
        </p:nvGrpSpPr>
        <p:grpSpPr>
          <a:xfrm>
            <a:off x="6096000" y="5265002"/>
            <a:ext cx="3034071" cy="1394517"/>
            <a:chOff x="4735392" y="4826286"/>
            <a:chExt cx="3034071" cy="1394517"/>
          </a:xfrm>
        </p:grpSpPr>
        <p:sp>
          <p:nvSpPr>
            <p:cNvPr id="6" name="Slide Number Placeholder 2">
              <a:extLst>
                <a:ext uri="{FF2B5EF4-FFF2-40B4-BE49-F238E27FC236}">
                  <a16:creationId xmlns:a16="http://schemas.microsoft.com/office/drawing/2014/main" id="{584988EB-632F-48BA-B744-ECF2E32B73B1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A1C4310C-877D-43CB-A36A-E5BEBDDB7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3948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10604664" y="6356350"/>
            <a:ext cx="749135" cy="365125"/>
          </a:xfrm>
        </p:spPr>
        <p:txBody>
          <a:bodyPr/>
          <a:lstStyle/>
          <a:p>
            <a:pPr>
              <a:defRPr/>
            </a:pPr>
            <a:r>
              <a:rPr lang="en-US"/>
              <a:t>6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01C28-3E2E-0441-BE95-0B7D9CA00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370" y="501649"/>
            <a:ext cx="8422430" cy="585470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FEFE42DF-B039-494B-9E93-E56637CEA878}"/>
              </a:ext>
            </a:extLst>
          </p:cNvPr>
          <p:cNvSpPr txBox="1">
            <a:spLocks/>
          </p:cNvSpPr>
          <p:nvPr/>
        </p:nvSpPr>
        <p:spPr>
          <a:xfrm>
            <a:off x="609601" y="2873829"/>
            <a:ext cx="2307770" cy="1509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chemeClr val="bg1"/>
                </a:solidFill>
              </a:rPr>
              <a:t>Governance Framework – Sanford NZ 2019 Annual Report  </a:t>
            </a:r>
            <a:endParaRPr lang="en-US" b="1" cap="all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E7B39-EB6D-4447-B620-F0305F4A3CE8}"/>
              </a:ext>
            </a:extLst>
          </p:cNvPr>
          <p:cNvSpPr txBox="1"/>
          <p:nvPr/>
        </p:nvSpPr>
        <p:spPr>
          <a:xfrm>
            <a:off x="447869" y="1981966"/>
            <a:ext cx="1940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Governance Framework – Sanford NZ 2019 Annual Report  </a:t>
            </a:r>
            <a:endParaRPr lang="en-US" sz="2400" cap="all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F360FA-4673-7E47-AF42-39C208E69A50}"/>
              </a:ext>
            </a:extLst>
          </p:cNvPr>
          <p:cNvSpPr txBox="1"/>
          <p:nvPr/>
        </p:nvSpPr>
        <p:spPr>
          <a:xfrm>
            <a:off x="609601" y="6311118"/>
            <a:ext cx="5591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Sanford NZ P/L,  Integrated Annual Report, 2019</a:t>
            </a:r>
          </a:p>
        </p:txBody>
      </p:sp>
    </p:spTree>
    <p:extLst>
      <p:ext uri="{BB962C8B-B14F-4D97-AF65-F5344CB8AC3E}">
        <p14:creationId xmlns:p14="http://schemas.microsoft.com/office/powerpoint/2010/main" val="3963345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9" y="301625"/>
            <a:ext cx="8461375" cy="757238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b="1" dirty="0">
                <a:ea typeface="+mj-ea"/>
              </a:rPr>
              <a:t>Example</a:t>
            </a:r>
            <a:r>
              <a:rPr lang="en-US" b="1" dirty="0"/>
              <a:t>: Values </a:t>
            </a:r>
            <a:r>
              <a:rPr lang="en-US" b="1"/>
              <a:t>and Culture</a:t>
            </a:r>
            <a:r>
              <a:rPr lang="en-US" b="1">
                <a:ea typeface="+mj-ea"/>
              </a:rPr>
              <a:t> </a:t>
            </a:r>
            <a:r>
              <a:rPr lang="en-US" b="1" dirty="0">
                <a:ea typeface="+mj-ea"/>
              </a:rPr>
              <a:t>– ABSA 2019 ESG Annual Report </a:t>
            </a:r>
            <a:endParaRPr lang="en-US" b="1" cap="all" dirty="0">
              <a:ea typeface="+mj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10604664" y="6356350"/>
            <a:ext cx="74913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5B5AF-9F32-F64A-A018-6F600018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343" y="1199408"/>
            <a:ext cx="9209314" cy="56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A1FF5-6B2F-5A4D-BF68-8CCD7FC26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05" y="532015"/>
            <a:ext cx="8877993" cy="5630246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5B461-B5A6-C049-9CAF-73817D58AC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39700" y="6392862"/>
            <a:ext cx="7467600" cy="328613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Source: KCB Group Plc , Kenya, 2019 Integrated Annual Report, CG Statement  p 69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774C2E-B313-4069-812F-D49AF45437E9}"/>
              </a:ext>
            </a:extLst>
          </p:cNvPr>
          <p:cNvGrpSpPr/>
          <p:nvPr/>
        </p:nvGrpSpPr>
        <p:grpSpPr>
          <a:xfrm>
            <a:off x="9991898" y="4185786"/>
            <a:ext cx="3034071" cy="1394517"/>
            <a:chOff x="4735392" y="4826286"/>
            <a:chExt cx="3034071" cy="1394517"/>
          </a:xfrm>
        </p:grpSpPr>
        <p:sp>
          <p:nvSpPr>
            <p:cNvPr id="8" name="Slide Number Placeholder 2">
              <a:extLst>
                <a:ext uri="{FF2B5EF4-FFF2-40B4-BE49-F238E27FC236}">
                  <a16:creationId xmlns:a16="http://schemas.microsoft.com/office/drawing/2014/main" id="{A4BFDA45-6022-40D3-918A-E9AB3339BE57}"/>
                </a:ext>
              </a:extLst>
            </p:cNvPr>
            <p:cNvSpPr txBox="1">
              <a:spLocks/>
            </p:cNvSpPr>
            <p:nvPr/>
          </p:nvSpPr>
          <p:spPr>
            <a:xfrm>
              <a:off x="4735392" y="4826286"/>
              <a:ext cx="3034071" cy="22180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rebuchet MS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000" b="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j-lt"/>
                </a:rPr>
                <a:t>IN PARTNERSHIP WITH:</a:t>
              </a:r>
            </a:p>
          </p:txBody>
        </p:sp>
        <p:pic>
          <p:nvPicPr>
            <p:cNvPr id="9" name="Picture 8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2908AD53-F8F8-4095-B8A8-E1DA51568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21"/>
            <a:stretch/>
          </p:blipFill>
          <p:spPr>
            <a:xfrm>
              <a:off x="4757053" y="5094262"/>
              <a:ext cx="2061007" cy="112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3782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94060-9443-0446-8F85-7C39265E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KCB – Kenya – Is this a ‘good’ board?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FC812-1F20-7A4C-BD2C-EF11B56B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1" y="1058335"/>
            <a:ext cx="9890449" cy="5001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72F803-BDCE-FE46-A21B-A35DDFE32796}"/>
              </a:ext>
            </a:extLst>
          </p:cNvPr>
          <p:cNvSpPr txBox="1"/>
          <p:nvPr/>
        </p:nvSpPr>
        <p:spPr>
          <a:xfrm>
            <a:off x="1760792" y="6217818"/>
            <a:ext cx="666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Source: KCB Group Plc, Kenya</a:t>
            </a:r>
            <a:r>
              <a:rPr lang="en-US" dirty="0"/>
              <a:t>,  2019 Integrated Annual Report, p 14</a:t>
            </a:r>
          </a:p>
        </p:txBody>
      </p:sp>
    </p:spTree>
    <p:extLst>
      <p:ext uri="{BB962C8B-B14F-4D97-AF65-F5344CB8AC3E}">
        <p14:creationId xmlns:p14="http://schemas.microsoft.com/office/powerpoint/2010/main" val="3174022850"/>
      </p:ext>
    </p:extLst>
  </p:cSld>
  <p:clrMapOvr>
    <a:masterClrMapping/>
  </p:clrMapOvr>
</p:sld>
</file>

<file path=ppt/theme/theme1.xml><?xml version="1.0" encoding="utf-8"?>
<a:theme xmlns:a="http://schemas.openxmlformats.org/drawingml/2006/main" name="IFC Fixed Logo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54963A80-F6EF-F946-8E43-73846033B2A5}"/>
    </a:ext>
  </a:extLst>
</a:theme>
</file>

<file path=ppt/theme/theme10.xml><?xml version="1.0" encoding="utf-8"?>
<a:theme xmlns:a="http://schemas.openxmlformats.org/drawingml/2006/main" name="Contact Slide">
  <a:themeElements>
    <a:clrScheme name="IFC Corporate Colors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6446"/>
      </a:accent1>
      <a:accent2>
        <a:srgbClr val="87189D"/>
      </a:accent2>
      <a:accent3>
        <a:srgbClr val="BCD19B"/>
      </a:accent3>
      <a:accent4>
        <a:srgbClr val="A4123F"/>
      </a:accent4>
      <a:accent5>
        <a:srgbClr val="C69214"/>
      </a:accent5>
      <a:accent6>
        <a:srgbClr val="485CC7"/>
      </a:accent6>
      <a:hlink>
        <a:srgbClr val="C69214"/>
      </a:hlink>
      <a:folHlink>
        <a:srgbClr val="BCD19B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CED80DDE-8A7B-664D-9208-EF18FC4806B8}"/>
    </a:ext>
  </a:extLst>
</a:theme>
</file>

<file path=ppt/theme/theme11.xml><?xml version="1.0" encoding="utf-8"?>
<a:theme xmlns:a="http://schemas.openxmlformats.org/drawingml/2006/main" name="Divider Option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D0C6AD39-79AE-C74B-883F-FC409E54456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genda Slide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F6E5736A-0712-9D4B-A509-A11EBD0ED86B}"/>
    </a:ext>
  </a:extLst>
</a:theme>
</file>

<file path=ppt/theme/theme3.xml><?xml version="1.0" encoding="utf-8"?>
<a:theme xmlns:a="http://schemas.openxmlformats.org/drawingml/2006/main" name="Full Page Interior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E7A2CC24-AE93-3F43-982D-D67A778F729B}"/>
    </a:ext>
  </a:extLst>
</a:theme>
</file>

<file path=ppt/theme/theme4.xml><?xml version="1.0" encoding="utf-8"?>
<a:theme xmlns:a="http://schemas.openxmlformats.org/drawingml/2006/main" name="Single Area Interior Option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62764CEC-4F65-C947-8694-52A9E6840823}"/>
    </a:ext>
  </a:extLst>
</a:theme>
</file>

<file path=ppt/theme/theme5.xml><?xml version="1.0" encoding="utf-8"?>
<a:theme xmlns:a="http://schemas.openxmlformats.org/drawingml/2006/main" name="Two Area Slide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05051D41-7235-7841-8737-42309EC26B5D}"/>
    </a:ext>
  </a:extLst>
</a:theme>
</file>

<file path=ppt/theme/theme6.xml><?xml version="1.0" encoding="utf-8"?>
<a:theme xmlns:a="http://schemas.openxmlformats.org/drawingml/2006/main" name="Highlight Slide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2165ED28-2CF8-774B-B29E-9447DADB89B6}"/>
    </a:ext>
  </a:extLst>
</a:theme>
</file>

<file path=ppt/theme/theme7.xml><?xml version="1.0" encoding="utf-8"?>
<a:theme xmlns:a="http://schemas.openxmlformats.org/drawingml/2006/main" name="Tomb Stone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49D67369-4FA1-FD47-BABC-5D53F59B2011}"/>
    </a:ext>
  </a:extLst>
</a:theme>
</file>

<file path=ppt/theme/theme8.xml><?xml version="1.0" encoding="utf-8"?>
<a:theme xmlns:a="http://schemas.openxmlformats.org/drawingml/2006/main" name="Photo Slides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C53E3896-620B-C740-9D08-3466A8EFBB4D}"/>
    </a:ext>
  </a:extLst>
</a:theme>
</file>

<file path=ppt/theme/theme9.xml><?xml version="1.0" encoding="utf-8"?>
<a:theme xmlns:a="http://schemas.openxmlformats.org/drawingml/2006/main" name="Chart 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. UKR Nov 20 CG Scorecard Presentation" id="{8371FD68-FDE7-1446-ADEA-F96E6A33FA38}" vid="{E8280C30-951E-AC4A-84EB-B93AE81C83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IFC Fixed Logo</Template>
  <TotalTime>645</TotalTime>
  <Words>1029</Words>
  <Application>Microsoft Office PowerPoint</Application>
  <PresentationFormat>Widescreen</PresentationFormat>
  <Paragraphs>135</Paragraphs>
  <Slides>20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IFC Fixed Logo</vt:lpstr>
      <vt:lpstr>Agenda Slide</vt:lpstr>
      <vt:lpstr>Full Page Interior</vt:lpstr>
      <vt:lpstr>Single Area Interior Options</vt:lpstr>
      <vt:lpstr>Two Area Slides</vt:lpstr>
      <vt:lpstr>Highlight Slides</vt:lpstr>
      <vt:lpstr>Tomb Stone</vt:lpstr>
      <vt:lpstr>Photo Slides</vt:lpstr>
      <vt:lpstr>Chart </vt:lpstr>
      <vt:lpstr>Contact Slide</vt:lpstr>
      <vt:lpstr>Divider Options</vt:lpstr>
      <vt:lpstr>Company Leadership and Crisis Response – Reporting on CG to diverse users and during COVID 19 </vt:lpstr>
      <vt:lpstr>GOALS</vt:lpstr>
      <vt:lpstr>Corporate Governance - What Do Stakeholders and Investors Want to Know</vt:lpstr>
      <vt:lpstr>PowerPoint Presentation</vt:lpstr>
      <vt:lpstr>Code Recommendations and Comments - Details</vt:lpstr>
      <vt:lpstr>PowerPoint Presentation</vt:lpstr>
      <vt:lpstr>Example: Values and Culture – ABSA 2019 ESG Annual Report </vt:lpstr>
      <vt:lpstr>PowerPoint Presentation</vt:lpstr>
      <vt:lpstr>KCB – Kenya – Is this a ‘good’ board?</vt:lpstr>
      <vt:lpstr>Is this enough information?</vt:lpstr>
      <vt:lpstr>More Information </vt:lpstr>
      <vt:lpstr>PowerPoint Presentation</vt:lpstr>
      <vt:lpstr>Board Independence – 1/3 of board (TARGET 50%)</vt:lpstr>
      <vt:lpstr>COVID -19 and reporting on Corporate Governance</vt:lpstr>
      <vt:lpstr>CORPORATE GOVERNANCE Reporting – COVID-19 </vt:lpstr>
      <vt:lpstr>IFC Covid -19 Support Tools</vt:lpstr>
      <vt:lpstr>Example: Singapore Airlines – Annual Report to June 2020</vt:lpstr>
      <vt:lpstr>EXAMPLE – Nedbank South Africa, 2019 Annual Report </vt:lpstr>
      <vt:lpstr>Example: Vodafone 2020 Annual Report</vt:lpstr>
      <vt:lpstr>CORPORATE GOVERNANCE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Scorecards -</dc:title>
  <dc:subject/>
  <dc:creator>Anne Molyneux</dc:creator>
  <cp:keywords/>
  <dc:description/>
  <cp:lastModifiedBy>Boris Janjalia</cp:lastModifiedBy>
  <cp:revision>56</cp:revision>
  <cp:lastPrinted>2020-11-06T06:33:31Z</cp:lastPrinted>
  <dcterms:created xsi:type="dcterms:W3CDTF">2020-11-06T03:48:32Z</dcterms:created>
  <dcterms:modified xsi:type="dcterms:W3CDTF">2020-11-19T09:54:19Z</dcterms:modified>
  <cp:category/>
</cp:coreProperties>
</file>